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32"/>
  </p:notesMasterIdLst>
  <p:sldIdLst>
    <p:sldId id="256" r:id="rId2"/>
    <p:sldId id="276" r:id="rId3"/>
    <p:sldId id="281" r:id="rId4"/>
    <p:sldId id="302" r:id="rId5"/>
    <p:sldId id="279" r:id="rId6"/>
    <p:sldId id="321" r:id="rId7"/>
    <p:sldId id="283" r:id="rId8"/>
    <p:sldId id="313" r:id="rId9"/>
    <p:sldId id="314" r:id="rId10"/>
    <p:sldId id="315" r:id="rId11"/>
    <p:sldId id="316" r:id="rId12"/>
    <p:sldId id="317" r:id="rId13"/>
    <p:sldId id="319" r:id="rId14"/>
    <p:sldId id="320" r:id="rId15"/>
    <p:sldId id="323" r:id="rId16"/>
    <p:sldId id="324" r:id="rId17"/>
    <p:sldId id="325" r:id="rId18"/>
    <p:sldId id="305" r:id="rId19"/>
    <p:sldId id="327" r:id="rId20"/>
    <p:sldId id="306" r:id="rId21"/>
    <p:sldId id="285" r:id="rId22"/>
    <p:sldId id="304" r:id="rId23"/>
    <p:sldId id="307" r:id="rId24"/>
    <p:sldId id="303" r:id="rId25"/>
    <p:sldId id="308" r:id="rId26"/>
    <p:sldId id="309" r:id="rId27"/>
    <p:sldId id="310" r:id="rId28"/>
    <p:sldId id="311" r:id="rId29"/>
    <p:sldId id="312" r:id="rId30"/>
    <p:sldId id="32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83" autoAdjust="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F3D5C-6543-4F6A-A9AA-CA66AED1D5A5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F83D4-8E20-4959-8C28-F70B35ADD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374E-871E-4E2C-B03B-CD63C707E5B7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41ED-E30E-4367-8CAC-E9D381520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93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374E-871E-4E2C-B03B-CD63C707E5B7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41ED-E30E-4367-8CAC-E9D381520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17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374E-871E-4E2C-B03B-CD63C707E5B7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41ED-E30E-4367-8CAC-E9D381520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6587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374E-871E-4E2C-B03B-CD63C707E5B7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41ED-E30E-4367-8CAC-E9D381520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57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374E-871E-4E2C-B03B-CD63C707E5B7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41ED-E30E-4367-8CAC-E9D381520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1936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374E-871E-4E2C-B03B-CD63C707E5B7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41ED-E30E-4367-8CAC-E9D381520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34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374E-871E-4E2C-B03B-CD63C707E5B7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41ED-E30E-4367-8CAC-E9D381520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30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374E-871E-4E2C-B03B-CD63C707E5B7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41ED-E30E-4367-8CAC-E9D381520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9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374E-871E-4E2C-B03B-CD63C707E5B7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41ED-E30E-4367-8CAC-E9D381520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89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374E-871E-4E2C-B03B-CD63C707E5B7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41ED-E30E-4367-8CAC-E9D381520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9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374E-871E-4E2C-B03B-CD63C707E5B7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41ED-E30E-4367-8CAC-E9D381520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7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374E-871E-4E2C-B03B-CD63C707E5B7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41ED-E30E-4367-8CAC-E9D381520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8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374E-871E-4E2C-B03B-CD63C707E5B7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41ED-E30E-4367-8CAC-E9D381520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34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374E-871E-4E2C-B03B-CD63C707E5B7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41ED-E30E-4367-8CAC-E9D381520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26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374E-871E-4E2C-B03B-CD63C707E5B7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41ED-E30E-4367-8CAC-E9D381520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6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374E-871E-4E2C-B03B-CD63C707E5B7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41ED-E30E-4367-8CAC-E9D381520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1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9374E-871E-4E2C-B03B-CD63C707E5B7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78941ED-E30E-4367-8CAC-E9D381520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5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Redox</a:t>
            </a:r>
            <a:r>
              <a:rPr lang="en-US" dirty="0"/>
              <a:t> and electrochemistry</a:t>
            </a:r>
            <a:endParaRPr lang="en-US" b="1" dirty="0"/>
          </a:p>
        </p:txBody>
      </p:sp>
      <p:sp>
        <p:nvSpPr>
          <p:cNvPr id="28674" name="AutoShape 2" descr="data:image/jpeg;base64,/9j/4AAQSkZJRgABAQAAAQABAAD/2wCEAAkGBhQSERQUEhQUFBUVFBoYGRYXGRoZGBcYFRYYFxoeFRgXHSYeFx8kGRkXHy8iJCcqLCwsGB4xNTAsNSYrLSkBCQoKDgwOGg8PGiskHyQvKTQtLDQtLCwqNTApLCwsMC0sLTAsLCwsKS8sKSwpLSwvLCktKSwsKSwtLCwsKSwsLP/AABEIAK4ArgMBIgACEQEDEQH/xAAcAAACAgMBAQAAAAAAAAAAAAAABgUHAQMEAgj/xABGEAACAQMBBQUEBgcFBwUAAAABAgMABBEhBQYSMUEHE1FhcSIygZEUQlJygqEjM0NikrHwFcHC0fEWNGNzg6KyF0RTVMP/xAAaAQACAwEBAAAAAAAAAAAAAAAAAwIEBQEG/8QAMxEAAQMCBAIJAgYDAAAAAAAAAQACAxEhBBIxQWFxBRMiMlGBkaHRFMEVIzNCsfBykuH/2gAMAwEAAhEDEQA/ALxooooQiiiihCKKKKEIooooQitN1ciNSzchW6kXtG3mFvC7f/GMKPtSNoo+H+ddaKlCid5d/JDOLeCN7idte5jOAqnq7AHy56a6kZqV2LPtCLDT23dj92USLyz7ajBX1GelbOy/c76Lb9/MOK6ufbkZuahvaCDw55Pn5AYdsVLP6Lq49m7TWYEroVOGXOo8PgRqD/eCB20nbYl+hXCzDSIkCQdO6Y4J/AxD/d4qcBUSKLizRRRXEIooooQiiiihCKKKKEIooooQivLNjnQ7YBNKF1dXF5PJDbOIUiIWa4Kh2DkBu7gQ6cQUgs5zjiGAaryyOByMFT7LoHim0TA9RXsGlP8A2EfmNo3+fNoSPiO6xWwQX9vyaO7QeAEMvyJMb/NKUZMQy7mAjgb+hp/KlRp3TTRULs/eZJG4GDRyYyY5FKPjlnhPvDP1lyPOphWzypsOJjls03GoNj6LhaQtd1OERmPQZqp762+nbXtLZvaSLiuZR0OPdB9TjI8Gqxt5J8RhftN+Q1/ypO7KLXvZ7+9OvHP3CeSQgE/DJX+Grejea4rIArNFYqC4oreWxEkDAjIHMeKnRvyrj3Fvy9oEc5kt2aBz4mPHCfPijKN+KmB0BBB5EY+dV7Z7SNjeXGVJWWJT/wBWFimp6ZQr/BXHyNYwucdFNjHPOVoun24u0jGXZVHixA/nXm1v45ATG6vj7Jzj1pBh3kHtPJEJZW+s5yqjoFUjQDwHzpct94ZVv7aG1JMrzqZFXl3WcuHHIDGT5AZ9c2PH9bIGsFQfZXn4Exsc59qacVc083CpOCcdAMn4AVBz78WsbBZH4GJxhioOfNeLi/Kp8VHPu1anOba3OeeYk1z4+zrWg4OOhVBpA1C7YZw6hlIIPIjUGttJdzcrs+9t40GLe4KxcGpCO2QhTwHEAD97PSnMVxjswuuvblKzRRRTFBFFFFCFrmXKkeVQG5NuUhmDe99MuCfPMzEevs4Hwpirx3gzjIzSiGtdnJ4Lu1F7ooBrNNXFybQ2XHOoWVFcA5GeanxU81PmMVFtZz2+sZaeP7JI71fQnSUeuG826T9FV5sMybvajQixHmpBxCR96ttgxPIM4jidsYIOQCxyDqDoNCAa6uymw7rZVqOroZG9ZGLa+PMD4VB79bcaCOaZOEsHVVDDIOXC4I8CMim7Z140QWKaMR4UBeD9XpphDgYx9k4OOWcE1yac4YNbJUtpd3Hj8ruWuinKwTXgSjGcjHjSXvJvcWzHAcLyLjm3kvl59aJ8VHCzMTy4pkGHfM7K1SG8G94iykOGfkW5qv8AmarzbW02SN5irytxAYGpLPoM/HHTqKjpNpS3M30WwTvZj7z/AFIhyJY8tPH4anSp/be4/wDZ+y5sytLKwM0jnlxxcLjgHQAIdeZz6AUI8PJjHZ5rN2C0XTR4QZIbu3Kxsns32hdRl7m4+h8XKJEDOFP224hwn4k+NPe6e4lts8HuVYyN78rnid/U8gM64AqcsLjvIkf7aK38QB/vrfWpHEyMUaKLLklfIauNUVg1mtVzOEVmY4Cgk+gGamTS6WLqvt/Jg99ZRgnIu7cDA8GaR/koU/GrFFVluvm82uZD7trGzn/nXI4VHh7MWfix8Ks4UmC7c3jdOms7L4WRRRRT0lFFFFCFg1EzAYJ+sG1+dS1R204Me0ATqAQASddM4Gv9Z6Vg9OQSSQZo21pW2/McQnREA3WjZm2eKdoHzxBBIpxoyZCnJ+0G5+TL51M0l36xxXNvdO/D3IkjYZGCkwUE68yrKp9OLSpC67QrJM/pg2OiKzfnjH503ojGCfCtc89oWPkmOw8jndhpPkmOvE0vCpJ6An5DNJF12v2iclkPmeFf/Jq4Ju1+Gb9FDEzPICoHGmToc4AJ6ZrVErPFd+im3bTmQFF74R961nCf299Cp9A2T+Wata8RCjd5jgxls8sc8+WPHyqlttbfeO6s5JYeBopGdIyeLvG4eAe6PZwWBqQ3g3yupkJkWOKNRkjJx+I519KVisUxtt9horEXR0jzcgDc1Cldt7fLcaI57kHm2hIx9Y55ZzzxpjNLs+7F7e3H0ZEaCEANJcHkVOuIyD7RPgD64HNXvL57xABHcNHnOIonKtg9SAc49aatn79XVuFSOykjRQFCmC4woGnViaxosK+NwkLa37vhxHwrs1AzqoXNA8a3KtPdjdWCwhEVuuBzZjgu58XIGv8AIdAK0b7Woe1dTqCGB9GRhSjtLtNu7YI01vGUkGVdOMqfLOuD5EA1xSdrH0sdytvlmzgKzZ0BzgMg6Z61uRYhj+03RZZwcni3/YfKe+z66MmzLJyck28efgoH91MFVLuR2l21paQ2snEWiBUspUj3iRpnPIgU32vaZYv+0ZPvIw/lmpdazxUTg5x+0nlf+E1ZpN7R94VggZT0XjcDqAcKvqz4FTLb3Wvdl1njbAzwhhxHyCnXPwqv9kWx2rtE8ftW9swkm+zJN+zj81QanzBHLWkyuzkRt315IjYY6veNNOf/ABOHZzsFrazDTf7xcMZpj14n1C/hXA9c+NNVYFZqyLKrVFFFFdQsZrl2htOKBeOV1RfFjj5DmT5ClPfztBWyBjjKmXGWLarGDyyOrHw/0qutlbA2hthjMCY4icfSJs5Yf8JPD0wM9eeFGQk0aKq6zDNa0PmNAdBufgcU67e7YoYgRCvF+/IeFfgo9pvTSlH/AG22ntAkWqTyLnH6Je7jGehkPL4mn3d/sgsbfDSIbmXq82oz+7H7o+OT506RQhQFUBQBgADAA8gNBXOrJ7x+yl9Uxn6TAOJufhVju1uFJwNJtGIGTiyMSF/ZI+v558yK2f8ApbZyXLNK04VyOGNZOGMHGq6Di1xke14jprZjJkYNQ17Z40PI8j+Y9CDrnyFeZ6QbL0fOMVHUx6Ob4cl36mSYZXOKjrTss2ZGMC0jbzfic/Nia37Q3etbeEmG3hjIIwyooI9GxkaedSuzL4sCj++vXlxL9oD44PgfIilTe3eLvT3MWqg+0R9Yjovl/Ot/66IRCZpqDokQwPlfl9Ur7YkjMnfNgd2hUMeQBOWPxwPlXFuvuvJtiYSShksI20Goa4ZT06455PTUD2slfcO7D7Q2gLSR+CCGNZpQvvPxHRQfl6annirG3n3lh2XbRqkfEzfo7e3j0LEDQDHJRpk4PxJpeHw73P6+bvH2VnE4hob1MPdHumG1tljRURQqKAqqowFA0AAHIVtr5x3r312yr8Vw89qHzwoqmJcD7OdWxkaknpW7dXtnvLdwLljcxE+0Gx3gHUow5nybIPlzrQqs6ivy8tD7yaMPPHEP8/69OG+uQ8LBh7Yxz+8AcZ5HxFd2ydrRXUKTQOHjcZDD5EEdCDkEdCK0bbtQY2YcwPngj+s1SOHcyUSw7kZhsePMe6kCCKFJ/Zzu9a3Ozx31vDIVnuFJZFLaTuRlsZ5EVLXPZXs1v/bKh8Y2eP8A8GFe+z/Zht4ZYyysGuJJUx9iThOvmG4gfTzrO++9C20TDj4fZy7c+BOWn7zHQDz9Ke6dhbnF/nwUo2uLqCyrLefYMMMncWPeySTOI4VduP2gfbIJGigcyc+PKmKHs52lajNpdxt1K+3FkkDPLiX4kcgKk+zXdd+I39yvDLKvDDGRrDBzHozcz118SasHFRjhAFXalWX42StGmw8bqsl3q2vaf71aNKg5ugDjA68UOSB5slTmwu1C0uMBm7p/B8cOfvch8cU44qH21uja3X66FWb7Y9mQejrhvzpuUjQpfXRv/UZ5i3topZXBAIIIPUV6pEtt27zZxzaObq3ySbd8LIBz/Rt7pPwXPgc027H2xHcxCSI5HIg6MjDmrj6pHh/dUg7YpUkYAzNNR/dVSGydlfT9rRR3OSrPLLIp+sYznhPlnTHgCKvuKIKAFAAAwANAANAAOlVnvlu/JZ3Iv7cZUPxuMaIx0bI+w2Tk9CT5Gmnd/f63uQBxd1If2bnGv7rcm/n5UiJwZ2Ha/wArRxsZnpiIrtIHlTZM1FYBoqyslZrVPCGGDWw1D7ybbFvFkY420UfzJ8hSZ8nVnrNN1ONjnuDW6pd3m2n3Z7pD7Y5sPqgjGAehINLeyWk+ltG0TKiQq4cg4YyHC8J5cg3nofCo47Wle9ht7eMTzM4Zw5PCqZyxcjlprnppocgGxdsR8OAeYNeY6PgOHxMQDOw4mnDda2IkEcZiYb7lQO4wzti+PhbwD5gGubau0YzvKguXRI4LYGMuwChmHFn2tMkt/wBq+Arv3EjI2ptAkHWK3x5jhI08eR+VRfbduS86LeQgs0KcMijUmMEsGXGpKknPkc9NfXONSsdJ3bVvItzeqkTh44UwCpBUs2rEEfAfhFIlhYtM/AmM8LNrpoiljz8ga569xylTkHBxioLqtfsB244nmtSSUZO9UeDqQrY8Mgj5Crl2sP0Mn3aqPsD3ZcNLeOpCFe6jJGOLXLkeIGAufHPgatbeG6WO3csemAPEk8hXcwb2jogAuNAq/wB1tocEN43EeMbQlEQHPVIycZ0AycnocnxrZs3dWS9ve8ugDbRcMoHEGFzKwyrEKf1aDQA88dQSAubE2Y20Z5baAPHAJWa6n8Q2Mxxn7T4Kn91RpjSraOyFhSMW6hFiUKqjkFGmPMaa/PnrWQ9ro3nEtb2a3G/+XP7Ky8ho6sG+5+3JSwFZrntLsSDIOo0I6qcZwfgQfMEHrW+tZj2vaHNNQVUWaKxRUkIIqot795X2XtGaeIcSShUdOnecKuCfPHF/HVobVumjiZl4QQPefREAGS0moPCAOQ1PlzCts3dRbp++uYiYuFu7jlHtyPIVLzSqf1ZIRVVOapzwTwiJFSE1jsrXcU6ugIIIBBGCDyOfGkLePspjlJe0cQsf2bDMRPljWP4ZHlT/AFg0OaHWKIppITmYaKlpb3amzf1neqg+t+uh/i14fxBamdmdshIHeQo/i0Tf4TnHzqzyuagdq7h2NxrLbR8X20Bjf+KMg/nSeqLe45X/AK6OT9eMHiLH2UZbdqlo3vd4h81yPmpNI+92+PeccqZdvdjQAnA6Z8hzNbN5917Szd+CSYqq5cSOGCHmAp4Q2ceJPPxqI2DubfXkP0iGKIRsx7tZHKuyjqPZIPhnTl4amhJnxDsmoab+BWhEMFC3PUtLhat6Kwey3duK1gMryRyXU/tSuHVuHOoQEHpzPifIDE/vKAVQjB9ojT0qnLvdO/i9+ymPnHwy/lGSw+IrnsI55HMaLMrKMlWDR4wcfWwM1dZM9pHYVf8AD8O+7Zx5in3VwbJnA1UjiXRh1APtAN1GhBHrmmOCcOMj4+VfPl1tGWzl9uRoZGUEni1ZQSFyc4ODn01qQ2XvPezcX0eeWThxxd2eLGeWcZx1/OsmIz4ad7nH8txrQ6iqm7oprh2ZG+qdd5+xS0unMkTNbOxy3AA0ZJ5ngJHCfQgeVcOxewS2jkDTzSXCj6mBGpP72CSR5AjzyNKXbze6/hx3s80eeXH7Occ8cQ1rVHv1eN7ty59CD/KtMYxhFQLKI6FkOkjfVXXNPFbQj3UjQAKoGAANAqj06VXd3vO11fCNVLiPLSAe5bpj2eI8jIzY06DPXRUy93unfHe3LHh5ZYaVx7NuSQ6QOcau4jbw5s+D+ZpZmL3glpIG3ynM6K6tt5Gg89la3ZDGF2ezkgd5dTv6/pCn+Cmu629bx6STxKfAuo/LNfOI21HjhD5HgAxHyAxXuG6LHEcUzk9EjY00zvOjEv8ADMM275x/fNXNeb62kUnHHMrdGVVY8S56HGMgkka+I65HLfdrcIBEMUjnoWwq58+ZqtYNgX8hxHYXPq692PnJipvaPZ3dB4FhaNTKvtCbQo4HFw5QsG04uX2TVJhfhyGCwcTQbDgFPqujWXLi6n94Lv3k25G8AP0uee4bBxGTHCmdSOHhBxjTx5HSubcffqSG7htnLSpcOFwSWZCdAwJPLPMeGT01zJ2P3+QBcWuDzYK+R6A86ctyOzKGwYyuxnuGGO8YYCg8xGvT156Dlyq8yJ+fM6yTicZhxAYYhWu5AtyTmRkVnFFZq2sNFFFFCEVH7a2kIIWkPMaKPFjyqQqt+0/eIRhh0hXOPF20A/l8zVbFSmOPs6mw5lWMNEJJKHQXPJKX9nvtS/W0BPdIe9uXHhnPDnxPL1P7ut4W1ssaKiKFVQFVRoAAMAAelJvZPu0bayEso/T3R72QnmAfcX4Kc48WNO9SghETA1cnlMry70WMVF7xr+h/EKlajtvJmBvLB/OrLe8EhIeyrdTtmMOqsJLKQYYAj9HKG5H79Px2JCM8EaIxHvIqqw+IH5HSkKJuDauz3+338X8UXef/AJ057d3kS2U5IZ8Ehc4wAM5Y/VHnS8TkoRJoVNjXONGqK2/BEqcNzGkozlVZQwYjwBzg/wBa0o3u5c0zrFbQQ2qTgmWVQoESDThVBqzkdeQ8q87OFzti44oneK3Rh3l0BgsVIIjtQeQGmW/0Z9u42g1c5TOknh4d5gez97ly5ZryT8LN0f8AmwNLo61La3HJXesaBkBv4/C5dm9mWzoY1T6LE5UY45FDOx8WJqI7RNnW9pYTGGGKImGQZRQp1XhAyB9phTla7Q5Bvn40j9sc3FbrENe8eKPA/fkDf4B869JgcbDi2Z4jzG45qk5paaFNW52xkhsrZeBOJYI8twjJPAOZxU7ivEEQVQo5KAB6AYFbKtqCxiozb2zhLGdSDphhzUqQysPNWAPwqUry4yMVWxUAniLN9j4EaFSaaGqj9h7S76IMQA6kpIo+rImjD05EeIZT1qRpYjk+jXyj6lz7B8BNGpZCfvRhl9UUU0Co4OczxBx10PMaocKFFFFFW1FFFFFCF4dsAk8gM/KqU2jAb/aVrbtqskxmlH/Dj1wfI6rVy7QjLRSKOZRgPUqRVYbj2w/tjjb/AOmwT7wkHEP4WzVGa88bTpc+auwWgkcNbK1xWaxmsNIAMkgDxq6qSya49rY7mTJAHCTk+Wv91Qm3N/YIFJUhsfWJwg/EefwqvZd5r3aspSzjMig6ysCkEfz5n1yfI4qscRU0iFT7eZVluHIGaQ0Hv6Lp3j2ukfdT5dfo8vErKM+26MgAB8ifCtu7+5NztIia+44LYkMIMkSz65zM3NRy00OmmPePRvRan6LJ3a+1GVkUAZ1icPoOpwDVnWs4dFdeTKGHowyPyNOMBzZ5DU+w5Lj5hTKwUHueaxZWKQxrHEioiDCqowAPICtxFZopirqEutilPat8AdYicL/0z+zPl7vkCSSu32xlup4Xcuhtp0lCaalD7rjJ69QedPUj4BJ6DPyqsNg2H0zbFy7FwtvbqgKMRiSVuPQjkQMjByDjXI0rMl6PaC6bD9mQildta6JrX7O0VmwzBhoa2UtTd/bHLgyxj9rGCXH/ADIhqfVM/dA5SVjtpJFDAqyn6ykEflVePpMxHq8Y3IfH9p89kGOt23UpRXhJgeRzXomtlr2vFWmoSjZLW/Nqxt3dP1ka97H/AMyEiRMfFcehNTmzL5ZoYpV92SNXHoygj+dRu9d8kdvIznASN2Ppwn/SuTsy4v7JsuPQ9wv8OvD/ANuKzMER9RO1ulR6kXTHd0JnooorVS0UUUUIWMUkbzbGktpBdWyO2CSVjXiZeLQkJzZSOYGT1x4PFGKTLC2UX9d02KV0RqPTZVLddrkg9kK/F4LBJxfJ9K4jJtbaBxFbyIp/aXR4EAPVU6/AGrmxWcUr6Vp75J5lN+qcO4AOQVbbF7HI+ISbRma7cck1SIfhGrfkPI1YVrZpGgSNFRAMBVAUD0A5Vvoqy1oaKBVnOLjUpRvyndoowJEJVtNdOvz1+NG4+1y0lzasc9wyOmSMiOZM8PjhXDDXoy1170bNk4TLBGZXHOMMqlvNS2mfI8/XnCdm271yktzeXad09xwqkWQWSNOXFjkfd056HNOc4Fq4n6iiiloUbvBeCOBiTjOnhpzP5ZpX7I7Qm1lumHtXlw8uSMHgB4UyPQE/irn7UL5njFrFkyXDi3QDxl98nyEYYH1PhTxsvZ6wQxwposaKg6aKMVI2FELpxUPtDdWGRzIvHDKecsLcDH741ST8ampmilPY14yuFQugkaJQls7+D3RFdqOXCe4lPLo2Y2PPqvpXFPvnMgIax2jxDosXGM+ToxFPlYxWW7obDE1aC3kSB6JnWuVUXWxtobYYJNE1jZ8QLhz+mk4TnHDzGo6gDkdatKztVijSNAFRFCqB0CjAHyrbis1oYfDx4dmSMUCg5xcalFFFFPUUUUUUIRRRRQhFFFFCEUUUUIRWqeYJgnlnU9B6+Vbawy5GDqKEIBrnvbvgXTVjoo8T/WtKG9u3Z9mKHXhktzoBnEiHHIZUqy/EEedcGw5JtsR8ZYQ2rZD4YtcSgH3M8ISFD14clhkaA11C6d07I3d8962sMAeG3J5SOxxPKuemRwAjop86fq02tokaKkahEUYVVGAoHIADkPKt1crVCKKKKEIooooQiiiihCKKKKEL/9k="/>
          <p:cNvSpPr>
            <a:spLocks noChangeAspect="1" noChangeArrowheads="1"/>
          </p:cNvSpPr>
          <p:nvPr/>
        </p:nvSpPr>
        <p:spPr bwMode="auto">
          <a:xfrm>
            <a:off x="63500" y="-803275"/>
            <a:ext cx="1657350" cy="1657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data:image/jpeg;base64,/9j/4AAQSkZJRgABAQAAAQABAAD/2wCEAAkGBhQSERQUEhQUFBUVFBoYGRYXGRoZGBcYFRYYFxoeFRgXHSYeFx8kGRkXHy8iJCcqLCwsGB4xNTAsNSYrLSkBCQoKDgwOGg8PGiskHyQvKTQtLDQtLCwqNTApLCwsMC0sLTAsLCwsKS8sKSwpLSwvLCktKSwsKSwtLCwsKSwsLP/AABEIAK4ArgMBIgACEQEDEQH/xAAcAAACAgMBAQAAAAAAAAAAAAAABgUHAQMEAgj/xABGEAACAQMBBQUEBgcFBwUAAAABAgMABBEhBQYSMUEHE1FhcSIygZEUQlJygqEjM0NikrHwFcHC0fEWNGNzg6KyF0RTVMP/xAAaAQACAwEBAAAAAAAAAAAAAAAAAwIEBQEG/8QAMxEAAQMCBAIJAgYDAAAAAAAAAQACAxEhBBIxQWFxBRMiMlGBkaHRFMEVIzNCsfBykuH/2gAMAwEAAhEDEQA/ALxooooQiiiihCKKKKEIooooQitN1ciNSzchW6kXtG3mFvC7f/GMKPtSNoo+H+ddaKlCid5d/JDOLeCN7idte5jOAqnq7AHy56a6kZqV2LPtCLDT23dj92USLyz7ajBX1GelbOy/c76Lb9/MOK6ufbkZuahvaCDw55Pn5AYdsVLP6Lq49m7TWYEroVOGXOo8PgRqD/eCB20nbYl+hXCzDSIkCQdO6Y4J/AxD/d4qcBUSKLizRRRXEIooooQiiiihCKKKKEIooooQivLNjnQ7YBNKF1dXF5PJDbOIUiIWa4Kh2DkBu7gQ6cQUgs5zjiGAaryyOByMFT7LoHim0TA9RXsGlP8A2EfmNo3+fNoSPiO6xWwQX9vyaO7QeAEMvyJMb/NKUZMQy7mAjgb+hp/KlRp3TTRULs/eZJG4GDRyYyY5FKPjlnhPvDP1lyPOphWzypsOJjls03GoNj6LhaQtd1OERmPQZqp762+nbXtLZvaSLiuZR0OPdB9TjI8Gqxt5J8RhftN+Q1/ypO7KLXvZ7+9OvHP3CeSQgE/DJX+Grejea4rIArNFYqC4oreWxEkDAjIHMeKnRvyrj3Fvy9oEc5kt2aBz4mPHCfPijKN+KmB0BBB5EY+dV7Z7SNjeXGVJWWJT/wBWFimp6ZQr/BXHyNYwucdFNjHPOVoun24u0jGXZVHixA/nXm1v45ATG6vj7Jzj1pBh3kHtPJEJZW+s5yqjoFUjQDwHzpct94ZVv7aG1JMrzqZFXl3WcuHHIDGT5AZ9c2PH9bIGsFQfZXn4Exsc59qacVc083CpOCcdAMn4AVBz78WsbBZH4GJxhioOfNeLi/Kp8VHPu1anOba3OeeYk1z4+zrWg4OOhVBpA1C7YZw6hlIIPIjUGttJdzcrs+9t40GLe4KxcGpCO2QhTwHEAD97PSnMVxjswuuvblKzRRRTFBFFFFCFrmXKkeVQG5NuUhmDe99MuCfPMzEevs4Hwpirx3gzjIzSiGtdnJ4Lu1F7ooBrNNXFybQ2XHOoWVFcA5GeanxU81PmMVFtZz2+sZaeP7JI71fQnSUeuG826T9FV5sMybvajQixHmpBxCR96ttgxPIM4jidsYIOQCxyDqDoNCAa6uymw7rZVqOroZG9ZGLa+PMD4VB79bcaCOaZOEsHVVDDIOXC4I8CMim7Z140QWKaMR4UBeD9XpphDgYx9k4OOWcE1yac4YNbJUtpd3Hj8ruWuinKwTXgSjGcjHjSXvJvcWzHAcLyLjm3kvl59aJ8VHCzMTy4pkGHfM7K1SG8G94iykOGfkW5qv8AmarzbW02SN5irytxAYGpLPoM/HHTqKjpNpS3M30WwTvZj7z/AFIhyJY8tPH4anSp/be4/wDZ+y5sytLKwM0jnlxxcLjgHQAIdeZz6AUI8PJjHZ5rN2C0XTR4QZIbu3Kxsns32hdRl7m4+h8XKJEDOFP224hwn4k+NPe6e4lts8HuVYyN78rnid/U8gM64AqcsLjvIkf7aK38QB/vrfWpHEyMUaKLLklfIauNUVg1mtVzOEVmY4Cgk+gGamTS6WLqvt/Jg99ZRgnIu7cDA8GaR/koU/GrFFVluvm82uZD7trGzn/nXI4VHh7MWfix8Ks4UmC7c3jdOms7L4WRRRRT0lFFFFCFg1EzAYJ+sG1+dS1R204Me0ATqAQASddM4Gv9Z6Vg9OQSSQZo21pW2/McQnREA3WjZm2eKdoHzxBBIpxoyZCnJ+0G5+TL51M0l36xxXNvdO/D3IkjYZGCkwUE68yrKp9OLSpC67QrJM/pg2OiKzfnjH503ojGCfCtc89oWPkmOw8jndhpPkmOvE0vCpJ6An5DNJF12v2iclkPmeFf/Jq4Ju1+Gb9FDEzPICoHGmToc4AJ6ZrVErPFd+im3bTmQFF74R961nCf299Cp9A2T+Wata8RCjd5jgxls8sc8+WPHyqlttbfeO6s5JYeBopGdIyeLvG4eAe6PZwWBqQ3g3yupkJkWOKNRkjJx+I519KVisUxtt9horEXR0jzcgDc1Cldt7fLcaI57kHm2hIx9Y55ZzzxpjNLs+7F7e3H0ZEaCEANJcHkVOuIyD7RPgD64HNXvL57xABHcNHnOIonKtg9SAc49aatn79XVuFSOykjRQFCmC4woGnViaxosK+NwkLa37vhxHwrs1AzqoXNA8a3KtPdjdWCwhEVuuBzZjgu58XIGv8AIdAK0b7Woe1dTqCGB9GRhSjtLtNu7YI01vGUkGVdOMqfLOuD5EA1xSdrH0sdytvlmzgKzZ0BzgMg6Z61uRYhj+03RZZwcni3/YfKe+z66MmzLJyck28efgoH91MFVLuR2l21paQ2snEWiBUspUj3iRpnPIgU32vaZYv+0ZPvIw/lmpdazxUTg5x+0nlf+E1ZpN7R94VggZT0XjcDqAcKvqz4FTLb3Wvdl1njbAzwhhxHyCnXPwqv9kWx2rtE8ftW9swkm+zJN+zj81QanzBHLWkyuzkRt315IjYY6veNNOf/ABOHZzsFrazDTf7xcMZpj14n1C/hXA9c+NNVYFZqyLKrVFFFFdQsZrl2htOKBeOV1RfFjj5DmT5ClPfztBWyBjjKmXGWLarGDyyOrHw/0qutlbA2hthjMCY4icfSJs5Yf8JPD0wM9eeFGQk0aKq6zDNa0PmNAdBufgcU67e7YoYgRCvF+/IeFfgo9pvTSlH/AG22ntAkWqTyLnH6Je7jGehkPL4mn3d/sgsbfDSIbmXq82oz+7H7o+OT506RQhQFUBQBgADAA8gNBXOrJ7x+yl9Uxn6TAOJufhVju1uFJwNJtGIGTiyMSF/ZI+v558yK2f8ApbZyXLNK04VyOGNZOGMHGq6Di1xke14jprZjJkYNQ17Z40PI8j+Y9CDrnyFeZ6QbL0fOMVHUx6Ob4cl36mSYZXOKjrTss2ZGMC0jbzfic/Nia37Q3etbeEmG3hjIIwyooI9GxkaedSuzL4sCj++vXlxL9oD44PgfIilTe3eLvT3MWqg+0R9Yjovl/Ot/66IRCZpqDokQwPlfl9Ur7YkjMnfNgd2hUMeQBOWPxwPlXFuvuvJtiYSShksI20Goa4ZT06455PTUD2slfcO7D7Q2gLSR+CCGNZpQvvPxHRQfl6annirG3n3lh2XbRqkfEzfo7e3j0LEDQDHJRpk4PxJpeHw73P6+bvH2VnE4hob1MPdHumG1tljRURQqKAqqowFA0AAHIVtr5x3r312yr8Vw89qHzwoqmJcD7OdWxkaknpW7dXtnvLdwLljcxE+0Gx3gHUow5nybIPlzrQqs6ivy8tD7yaMPPHEP8/69OG+uQ8LBh7Yxz+8AcZ5HxFd2ydrRXUKTQOHjcZDD5EEdCDkEdCK0bbtQY2YcwPngj+s1SOHcyUSw7kZhsePMe6kCCKFJ/Zzu9a3Ozx31vDIVnuFJZFLaTuRlsZ5EVLXPZXs1v/bKh8Y2eP8A8GFe+z/Zht4ZYyysGuJJUx9iThOvmG4gfTzrO++9C20TDj4fZy7c+BOWn7zHQDz9Ke6dhbnF/nwUo2uLqCyrLefYMMMncWPeySTOI4VduP2gfbIJGigcyc+PKmKHs52lajNpdxt1K+3FkkDPLiX4kcgKk+zXdd+I39yvDLKvDDGRrDBzHozcz118SasHFRjhAFXalWX42StGmw8bqsl3q2vaf71aNKg5ugDjA68UOSB5slTmwu1C0uMBm7p/B8cOfvch8cU44qH21uja3X66FWb7Y9mQejrhvzpuUjQpfXRv/UZ5i3topZXBAIIIPUV6pEtt27zZxzaObq3ySbd8LIBz/Rt7pPwXPgc027H2xHcxCSI5HIg6MjDmrj6pHh/dUg7YpUkYAzNNR/dVSGydlfT9rRR3OSrPLLIp+sYznhPlnTHgCKvuKIKAFAAAwANAANAAOlVnvlu/JZ3Iv7cZUPxuMaIx0bI+w2Tk9CT5Gmnd/f63uQBxd1If2bnGv7rcm/n5UiJwZ2Ha/wArRxsZnpiIrtIHlTZM1FYBoqyslZrVPCGGDWw1D7ybbFvFkY420UfzJ8hSZ8nVnrNN1ONjnuDW6pd3m2n3Z7pD7Y5sPqgjGAehINLeyWk+ltG0TKiQq4cg4YyHC8J5cg3nofCo47Wle9ht7eMTzM4Zw5PCqZyxcjlprnppocgGxdsR8OAeYNeY6PgOHxMQDOw4mnDda2IkEcZiYb7lQO4wzti+PhbwD5gGubau0YzvKguXRI4LYGMuwChmHFn2tMkt/wBq+Arv3EjI2ptAkHWK3x5jhI08eR+VRfbduS86LeQgs0KcMijUmMEsGXGpKknPkc9NfXONSsdJ3bVvItzeqkTh44UwCpBUs2rEEfAfhFIlhYtM/AmM8LNrpoiljz8ga569xylTkHBxioLqtfsB244nmtSSUZO9UeDqQrY8Mgj5Crl2sP0Mn3aqPsD3ZcNLeOpCFe6jJGOLXLkeIGAufHPgatbeG6WO3csemAPEk8hXcwb2jogAuNAq/wB1tocEN43EeMbQlEQHPVIycZ0AycnocnxrZs3dWS9ve8ugDbRcMoHEGFzKwyrEKf1aDQA88dQSAubE2Y20Z5baAPHAJWa6n8Q2Mxxn7T4Kn91RpjSraOyFhSMW6hFiUKqjkFGmPMaa/PnrWQ9ro3nEtb2a3G/+XP7Ky8ho6sG+5+3JSwFZrntLsSDIOo0I6qcZwfgQfMEHrW+tZj2vaHNNQVUWaKxRUkIIqot795X2XtGaeIcSShUdOnecKuCfPHF/HVobVumjiZl4QQPefREAGS0moPCAOQ1PlzCts3dRbp++uYiYuFu7jlHtyPIVLzSqf1ZIRVVOapzwTwiJFSE1jsrXcU6ugIIIBBGCDyOfGkLePspjlJe0cQsf2bDMRPljWP4ZHlT/AFg0OaHWKIppITmYaKlpb3amzf1neqg+t+uh/i14fxBamdmdshIHeQo/i0Tf4TnHzqzyuagdq7h2NxrLbR8X20Bjf+KMg/nSeqLe45X/AK6OT9eMHiLH2UZbdqlo3vd4h81yPmpNI+92+PeccqZdvdjQAnA6Z8hzNbN5917Szd+CSYqq5cSOGCHmAp4Q2ceJPPxqI2DubfXkP0iGKIRsx7tZHKuyjqPZIPhnTl4amhJnxDsmoab+BWhEMFC3PUtLhat6Kwey3duK1gMryRyXU/tSuHVuHOoQEHpzPifIDE/vKAVQjB9ojT0qnLvdO/i9+ymPnHwy/lGSw+IrnsI55HMaLMrKMlWDR4wcfWwM1dZM9pHYVf8AD8O+7Zx5in3VwbJnA1UjiXRh1APtAN1GhBHrmmOCcOMj4+VfPl1tGWzl9uRoZGUEni1ZQSFyc4ODn01qQ2XvPezcX0eeWThxxd2eLGeWcZx1/OsmIz4ad7nH8txrQ6iqm7oprh2ZG+qdd5+xS0unMkTNbOxy3AA0ZJ5ngJHCfQgeVcOxewS2jkDTzSXCj6mBGpP72CSR5AjzyNKXbze6/hx3s80eeXH7Occ8cQ1rVHv1eN7ty59CD/KtMYxhFQLKI6FkOkjfVXXNPFbQj3UjQAKoGAANAqj06VXd3vO11fCNVLiPLSAe5bpj2eI8jIzY06DPXRUy93unfHe3LHh5ZYaVx7NuSQ6QOcau4jbw5s+D+ZpZmL3glpIG3ynM6K6tt5Gg89la3ZDGF2ezkgd5dTv6/pCn+Cmu629bx6STxKfAuo/LNfOI21HjhD5HgAxHyAxXuG6LHEcUzk9EjY00zvOjEv8ADMM275x/fNXNeb62kUnHHMrdGVVY8S56HGMgkka+I65HLfdrcIBEMUjnoWwq58+ZqtYNgX8hxHYXPq692PnJipvaPZ3dB4FhaNTKvtCbQo4HFw5QsG04uX2TVJhfhyGCwcTQbDgFPqujWXLi6n94Lv3k25G8AP0uee4bBxGTHCmdSOHhBxjTx5HSubcffqSG7htnLSpcOFwSWZCdAwJPLPMeGT01zJ2P3+QBcWuDzYK+R6A86ctyOzKGwYyuxnuGGO8YYCg8xGvT156Dlyq8yJ+fM6yTicZhxAYYhWu5AtyTmRkVnFFZq2sNFFFFCEVH7a2kIIWkPMaKPFjyqQqt+0/eIRhh0hXOPF20A/l8zVbFSmOPs6mw5lWMNEJJKHQXPJKX9nvtS/W0BPdIe9uXHhnPDnxPL1P7ut4W1ssaKiKFVQFVRoAAMAAelJvZPu0bayEso/T3R72QnmAfcX4Kc48WNO9SghETA1cnlMry70WMVF7xr+h/EKlajtvJmBvLB/OrLe8EhIeyrdTtmMOqsJLKQYYAj9HKG5H79Px2JCM8EaIxHvIqqw+IH5HSkKJuDauz3+338X8UXef/AJ057d3kS2U5IZ8Ehc4wAM5Y/VHnS8TkoRJoVNjXONGqK2/BEqcNzGkozlVZQwYjwBzg/wBa0o3u5c0zrFbQQ2qTgmWVQoESDThVBqzkdeQ8q87OFzti44oneK3Rh3l0BgsVIIjtQeQGmW/0Z9u42g1c5TOknh4d5gez97ly5ZryT8LN0f8AmwNLo61La3HJXesaBkBv4/C5dm9mWzoY1T6LE5UY45FDOx8WJqI7RNnW9pYTGGGKImGQZRQp1XhAyB9phTla7Q5Bvn40j9sc3FbrENe8eKPA/fkDf4B869JgcbDi2Z4jzG45qk5paaFNW52xkhsrZeBOJYI8twjJPAOZxU7ivEEQVQo5KAB6AYFbKtqCxiozb2zhLGdSDphhzUqQysPNWAPwqUry4yMVWxUAniLN9j4EaFSaaGqj9h7S76IMQA6kpIo+rImjD05EeIZT1qRpYjk+jXyj6lz7B8BNGpZCfvRhl9UUU0Co4OczxBx10PMaocKFFFFFW1FFFFFCF4dsAk8gM/KqU2jAb/aVrbtqskxmlH/Dj1wfI6rVy7QjLRSKOZRgPUqRVYbj2w/tjjb/AOmwT7wkHEP4WzVGa88bTpc+auwWgkcNbK1xWaxmsNIAMkgDxq6qSya49rY7mTJAHCTk+Wv91Qm3N/YIFJUhsfWJwg/EefwqvZd5r3aspSzjMig6ysCkEfz5n1yfI4qscRU0iFT7eZVluHIGaQ0Hv6Lp3j2ukfdT5dfo8vErKM+26MgAB8ifCtu7+5NztIia+44LYkMIMkSz65zM3NRy00OmmPePRvRan6LJ3a+1GVkUAZ1icPoOpwDVnWs4dFdeTKGHowyPyNOMBzZ5DU+w5Lj5hTKwUHueaxZWKQxrHEioiDCqowAPICtxFZopirqEutilPat8AdYicL/0z+zPl7vkCSSu32xlup4Xcuhtp0lCaalD7rjJ69QedPUj4BJ6DPyqsNg2H0zbFy7FwtvbqgKMRiSVuPQjkQMjByDjXI0rMl6PaC6bD9mQildta6JrX7O0VmwzBhoa2UtTd/bHLgyxj9rGCXH/ADIhqfVM/dA5SVjtpJFDAqyn6ykEflVePpMxHq8Y3IfH9p89kGOt23UpRXhJgeRzXomtlr2vFWmoSjZLW/Nqxt3dP1ka97H/AMyEiRMfFcehNTmzL5ZoYpV92SNXHoygj+dRu9d8kdvIznASN2Ppwn/SuTsy4v7JsuPQ9wv8OvD/ANuKzMER9RO1ulR6kXTHd0JnooorVS0UUUUIWMUkbzbGktpBdWyO2CSVjXiZeLQkJzZSOYGT1x4PFGKTLC2UX9d02KV0RqPTZVLddrkg9kK/F4LBJxfJ9K4jJtbaBxFbyIp/aXR4EAPVU6/AGrmxWcUr6Vp75J5lN+qcO4AOQVbbF7HI+ISbRma7cck1SIfhGrfkPI1YVrZpGgSNFRAMBVAUD0A5Vvoqy1oaKBVnOLjUpRvyndoowJEJVtNdOvz1+NG4+1y0lzasc9wyOmSMiOZM8PjhXDDXoy1170bNk4TLBGZXHOMMqlvNS2mfI8/XnCdm271yktzeXad09xwqkWQWSNOXFjkfd056HNOc4Fq4n6iiiloUbvBeCOBiTjOnhpzP5ZpX7I7Qm1lumHtXlw8uSMHgB4UyPQE/irn7UL5njFrFkyXDi3QDxl98nyEYYH1PhTxsvZ6wQxwposaKg6aKMVI2FELpxUPtDdWGRzIvHDKecsLcDH741ST8ampmilPY14yuFQugkaJQls7+D3RFdqOXCe4lPLo2Y2PPqvpXFPvnMgIax2jxDosXGM+ToxFPlYxWW7obDE1aC3kSB6JnWuVUXWxtobYYJNE1jZ8QLhz+mk4TnHDzGo6gDkdatKztVijSNAFRFCqB0CjAHyrbis1oYfDx4dmSMUCg5xcalFFFFPUUUUUUIRRRRQhFFFFCEUUUUIRWqeYJgnlnU9B6+Vbawy5GDqKEIBrnvbvgXTVjoo8T/WtKG9u3Z9mKHXhktzoBnEiHHIZUqy/EEedcGw5JtsR8ZYQ2rZD4YtcSgH3M8ISFD14clhkaA11C6d07I3d8962sMAeG3J5SOxxPKuemRwAjop86fq02tokaKkahEUYVVGAoHIADkPKt1crVCKKKKEIooooQiiiihCKKKKEL/9k="/>
          <p:cNvSpPr>
            <a:spLocks noChangeAspect="1" noChangeArrowheads="1"/>
          </p:cNvSpPr>
          <p:nvPr/>
        </p:nvSpPr>
        <p:spPr bwMode="auto">
          <a:xfrm>
            <a:off x="63500" y="-803275"/>
            <a:ext cx="1657350" cy="1657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AutoShape 6" descr="data:image/jpeg;base64,/9j/4AAQSkZJRgABAQAAAQABAAD/2wCEAAkGBhQSERQUEhQUFBUVFBoYGRYXGRoZGBcYFRYYFxoeFRgXHSYeFx8kGRkXHy8iJCcqLCwsGB4xNTAsNSYrLSkBCQoKDgwOGg8PGiskHyQvKTQtLDQtLCwqNTApLCwsMC0sLTAsLCwsKS8sKSwpLSwvLCktKSwsKSwtLCwsKSwsLP/AABEIAK4ArgMBIgACEQEDEQH/xAAcAAACAgMBAQAAAAAAAAAAAAAABgUHAQMEAgj/xABGEAACAQMBBQUEBgcFBwUAAAABAgMABBEhBQYSMUEHE1FhcSIygZEUQlJygqEjM0NikrHwFcHC0fEWNGNzg6KyF0RTVMP/xAAaAQACAwEBAAAAAAAAAAAAAAAAAwIEBQEG/8QAMxEAAQMCBAIJAgYDAAAAAAAAAQACAxEhBBIxQWFxBRMiMlGBkaHRFMEVIzNCsfBykuH/2gAMAwEAAhEDEQA/ALxooooQiiiihCKKKKEIooooQitN1ciNSzchW6kXtG3mFvC7f/GMKPtSNoo+H+ddaKlCid5d/JDOLeCN7idte5jOAqnq7AHy56a6kZqV2LPtCLDT23dj92USLyz7ajBX1GelbOy/c76Lb9/MOK6ufbkZuahvaCDw55Pn5AYdsVLP6Lq49m7TWYEroVOGXOo8PgRqD/eCB20nbYl+hXCzDSIkCQdO6Y4J/AxD/d4qcBUSKLizRRRXEIooooQiiiihCKKKKEIooooQivLNjnQ7YBNKF1dXF5PJDbOIUiIWa4Kh2DkBu7gQ6cQUgs5zjiGAaryyOByMFT7LoHim0TA9RXsGlP8A2EfmNo3+fNoSPiO6xWwQX9vyaO7QeAEMvyJMb/NKUZMQy7mAjgb+hp/KlRp3TTRULs/eZJG4GDRyYyY5FKPjlnhPvDP1lyPOphWzypsOJjls03GoNj6LhaQtd1OERmPQZqp762+nbXtLZvaSLiuZR0OPdB9TjI8Gqxt5J8RhftN+Q1/ypO7KLXvZ7+9OvHP3CeSQgE/DJX+Grejea4rIArNFYqC4oreWxEkDAjIHMeKnRvyrj3Fvy9oEc5kt2aBz4mPHCfPijKN+KmB0BBB5EY+dV7Z7SNjeXGVJWWJT/wBWFimp6ZQr/BXHyNYwucdFNjHPOVoun24u0jGXZVHixA/nXm1v45ATG6vj7Jzj1pBh3kHtPJEJZW+s5yqjoFUjQDwHzpct94ZVv7aG1JMrzqZFXl3WcuHHIDGT5AZ9c2PH9bIGsFQfZXn4Exsc59qacVc083CpOCcdAMn4AVBz78WsbBZH4GJxhioOfNeLi/Kp8VHPu1anOba3OeeYk1z4+zrWg4OOhVBpA1C7YZw6hlIIPIjUGttJdzcrs+9t40GLe4KxcGpCO2QhTwHEAD97PSnMVxjswuuvblKzRRRTFBFFFFCFrmXKkeVQG5NuUhmDe99MuCfPMzEevs4Hwpirx3gzjIzSiGtdnJ4Lu1F7ooBrNNXFybQ2XHOoWVFcA5GeanxU81PmMVFtZz2+sZaeP7JI71fQnSUeuG826T9FV5sMybvajQixHmpBxCR96ttgxPIM4jidsYIOQCxyDqDoNCAa6uymw7rZVqOroZG9ZGLa+PMD4VB79bcaCOaZOEsHVVDDIOXC4I8CMim7Z140QWKaMR4UBeD9XpphDgYx9k4OOWcE1yac4YNbJUtpd3Hj8ruWuinKwTXgSjGcjHjSXvJvcWzHAcLyLjm3kvl59aJ8VHCzMTy4pkGHfM7K1SG8G94iykOGfkW5qv8AmarzbW02SN5irytxAYGpLPoM/HHTqKjpNpS3M30WwTvZj7z/AFIhyJY8tPH4anSp/be4/wDZ+y5sytLKwM0jnlxxcLjgHQAIdeZz6AUI8PJjHZ5rN2C0XTR4QZIbu3Kxsns32hdRl7m4+h8XKJEDOFP224hwn4k+NPe6e4lts8HuVYyN78rnid/U8gM64AqcsLjvIkf7aK38QB/vrfWpHEyMUaKLLklfIauNUVg1mtVzOEVmY4Cgk+gGamTS6WLqvt/Jg99ZRgnIu7cDA8GaR/koU/GrFFVluvm82uZD7trGzn/nXI4VHh7MWfix8Ks4UmC7c3jdOms7L4WRRRRT0lFFFFCFg1EzAYJ+sG1+dS1R204Me0ATqAQASddM4Gv9Z6Vg9OQSSQZo21pW2/McQnREA3WjZm2eKdoHzxBBIpxoyZCnJ+0G5+TL51M0l36xxXNvdO/D3IkjYZGCkwUE68yrKp9OLSpC67QrJM/pg2OiKzfnjH503ojGCfCtc89oWPkmOw8jndhpPkmOvE0vCpJ6An5DNJF12v2iclkPmeFf/Jq4Ju1+Gb9FDEzPICoHGmToc4AJ6ZrVErPFd+im3bTmQFF74R961nCf299Cp9A2T+Wata8RCjd5jgxls8sc8+WPHyqlttbfeO6s5JYeBopGdIyeLvG4eAe6PZwWBqQ3g3yupkJkWOKNRkjJx+I519KVisUxtt9horEXR0jzcgDc1Cldt7fLcaI57kHm2hIx9Y55ZzzxpjNLs+7F7e3H0ZEaCEANJcHkVOuIyD7RPgD64HNXvL57xABHcNHnOIonKtg9SAc49aatn79XVuFSOykjRQFCmC4woGnViaxosK+NwkLa37vhxHwrs1AzqoXNA8a3KtPdjdWCwhEVuuBzZjgu58XIGv8AIdAK0b7Woe1dTqCGB9GRhSjtLtNu7YI01vGUkGVdOMqfLOuD5EA1xSdrH0sdytvlmzgKzZ0BzgMg6Z61uRYhj+03RZZwcni3/YfKe+z66MmzLJyck28efgoH91MFVLuR2l21paQ2snEWiBUspUj3iRpnPIgU32vaZYv+0ZPvIw/lmpdazxUTg5x+0nlf+E1ZpN7R94VggZT0XjcDqAcKvqz4FTLb3Wvdl1njbAzwhhxHyCnXPwqv9kWx2rtE8ftW9swkm+zJN+zj81QanzBHLWkyuzkRt315IjYY6veNNOf/ABOHZzsFrazDTf7xcMZpj14n1C/hXA9c+NNVYFZqyLKrVFFFFdQsZrl2htOKBeOV1RfFjj5DmT5ClPfztBWyBjjKmXGWLarGDyyOrHw/0qutlbA2hthjMCY4icfSJs5Yf8JPD0wM9eeFGQk0aKq6zDNa0PmNAdBufgcU67e7YoYgRCvF+/IeFfgo9pvTSlH/AG22ntAkWqTyLnH6Je7jGehkPL4mn3d/sgsbfDSIbmXq82oz+7H7o+OT506RQhQFUBQBgADAA8gNBXOrJ7x+yl9Uxn6TAOJufhVju1uFJwNJtGIGTiyMSF/ZI+v558yK2f8ApbZyXLNK04VyOGNZOGMHGq6Di1xke14jprZjJkYNQ17Z40PI8j+Y9CDrnyFeZ6QbL0fOMVHUx6Ob4cl36mSYZXOKjrTss2ZGMC0jbzfic/Nia37Q3etbeEmG3hjIIwyooI9GxkaedSuzL4sCj++vXlxL9oD44PgfIilTe3eLvT3MWqg+0R9Yjovl/Ot/66IRCZpqDokQwPlfl9Ur7YkjMnfNgd2hUMeQBOWPxwPlXFuvuvJtiYSShksI20Goa4ZT06455PTUD2slfcO7D7Q2gLSR+CCGNZpQvvPxHRQfl6annirG3n3lh2XbRqkfEzfo7e3j0LEDQDHJRpk4PxJpeHw73P6+bvH2VnE4hob1MPdHumG1tljRURQqKAqqowFA0AAHIVtr5x3r312yr8Vw89qHzwoqmJcD7OdWxkaknpW7dXtnvLdwLljcxE+0Gx3gHUow5nybIPlzrQqs6ivy8tD7yaMPPHEP8/69OG+uQ8LBh7Yxz+8AcZ5HxFd2ydrRXUKTQOHjcZDD5EEdCDkEdCK0bbtQY2YcwPngj+s1SOHcyUSw7kZhsePMe6kCCKFJ/Zzu9a3Ozx31vDIVnuFJZFLaTuRlsZ5EVLXPZXs1v/bKh8Y2eP8A8GFe+z/Zht4ZYyysGuJJUx9iThOvmG4gfTzrO++9C20TDj4fZy7c+BOWn7zHQDz9Ke6dhbnF/nwUo2uLqCyrLefYMMMncWPeySTOI4VduP2gfbIJGigcyc+PKmKHs52lajNpdxt1K+3FkkDPLiX4kcgKk+zXdd+I39yvDLKvDDGRrDBzHozcz118SasHFRjhAFXalWX42StGmw8bqsl3q2vaf71aNKg5ugDjA68UOSB5slTmwu1C0uMBm7p/B8cOfvch8cU44qH21uja3X66FWb7Y9mQejrhvzpuUjQpfXRv/UZ5i3topZXBAIIIPUV6pEtt27zZxzaObq3ySbd8LIBz/Rt7pPwXPgc027H2xHcxCSI5HIg6MjDmrj6pHh/dUg7YpUkYAzNNR/dVSGydlfT9rRR3OSrPLLIp+sYznhPlnTHgCKvuKIKAFAAAwANAANAAOlVnvlu/JZ3Iv7cZUPxuMaIx0bI+w2Tk9CT5Gmnd/f63uQBxd1If2bnGv7rcm/n5UiJwZ2Ha/wArRxsZnpiIrtIHlTZM1FYBoqyslZrVPCGGDWw1D7ybbFvFkY420UfzJ8hSZ8nVnrNN1ONjnuDW6pd3m2n3Z7pD7Y5sPqgjGAehINLeyWk+ltG0TKiQq4cg4YyHC8J5cg3nofCo47Wle9ht7eMTzM4Zw5PCqZyxcjlprnppocgGxdsR8OAeYNeY6PgOHxMQDOw4mnDda2IkEcZiYb7lQO4wzti+PhbwD5gGubau0YzvKguXRI4LYGMuwChmHFn2tMkt/wBq+Arv3EjI2ptAkHWK3x5jhI08eR+VRfbduS86LeQgs0KcMijUmMEsGXGpKknPkc9NfXONSsdJ3bVvItzeqkTh44UwCpBUs2rEEfAfhFIlhYtM/AmM8LNrpoiljz8ga569xylTkHBxioLqtfsB244nmtSSUZO9UeDqQrY8Mgj5Crl2sP0Mn3aqPsD3ZcNLeOpCFe6jJGOLXLkeIGAufHPgatbeG6WO3csemAPEk8hXcwb2jogAuNAq/wB1tocEN43EeMbQlEQHPVIycZ0AycnocnxrZs3dWS9ve8ugDbRcMoHEGFzKwyrEKf1aDQA88dQSAubE2Y20Z5baAPHAJWa6n8Q2Mxxn7T4Kn91RpjSraOyFhSMW6hFiUKqjkFGmPMaa/PnrWQ9ro3nEtb2a3G/+XP7Ky8ho6sG+5+3JSwFZrntLsSDIOo0I6qcZwfgQfMEHrW+tZj2vaHNNQVUWaKxRUkIIqot795X2XtGaeIcSShUdOnecKuCfPHF/HVobVumjiZl4QQPefREAGS0moPCAOQ1PlzCts3dRbp++uYiYuFu7jlHtyPIVLzSqf1ZIRVVOapzwTwiJFSE1jsrXcU6ugIIIBBGCDyOfGkLePspjlJe0cQsf2bDMRPljWP4ZHlT/AFg0OaHWKIppITmYaKlpb3amzf1neqg+t+uh/i14fxBamdmdshIHeQo/i0Tf4TnHzqzyuagdq7h2NxrLbR8X20Bjf+KMg/nSeqLe45X/AK6OT9eMHiLH2UZbdqlo3vd4h81yPmpNI+92+PeccqZdvdjQAnA6Z8hzNbN5917Szd+CSYqq5cSOGCHmAp4Q2ceJPPxqI2DubfXkP0iGKIRsx7tZHKuyjqPZIPhnTl4amhJnxDsmoab+BWhEMFC3PUtLhat6Kwey3duK1gMryRyXU/tSuHVuHOoQEHpzPifIDE/vKAVQjB9ojT0qnLvdO/i9+ymPnHwy/lGSw+IrnsI55HMaLMrKMlWDR4wcfWwM1dZM9pHYVf8AD8O+7Zx5in3VwbJnA1UjiXRh1APtAN1GhBHrmmOCcOMj4+VfPl1tGWzl9uRoZGUEni1ZQSFyc4ODn01qQ2XvPezcX0eeWThxxd2eLGeWcZx1/OsmIz4ad7nH8txrQ6iqm7oprh2ZG+qdd5+xS0unMkTNbOxy3AA0ZJ5ngJHCfQgeVcOxewS2jkDTzSXCj6mBGpP72CSR5AjzyNKXbze6/hx3s80eeXH7Occ8cQ1rVHv1eN7ty59CD/KtMYxhFQLKI6FkOkjfVXXNPFbQj3UjQAKoGAANAqj06VXd3vO11fCNVLiPLSAe5bpj2eI8jIzY06DPXRUy93unfHe3LHh5ZYaVx7NuSQ6QOcau4jbw5s+D+ZpZmL3glpIG3ynM6K6tt5Gg89la3ZDGF2ezkgd5dTv6/pCn+Cmu629bx6STxKfAuo/LNfOI21HjhD5HgAxHyAxXuG6LHEcUzk9EjY00zvOjEv8ADMM275x/fNXNeb62kUnHHMrdGVVY8S56HGMgkka+I65HLfdrcIBEMUjnoWwq58+ZqtYNgX8hxHYXPq692PnJipvaPZ3dB4FhaNTKvtCbQo4HFw5QsG04uX2TVJhfhyGCwcTQbDgFPqujWXLi6n94Lv3k25G8AP0uee4bBxGTHCmdSOHhBxjTx5HSubcffqSG7htnLSpcOFwSWZCdAwJPLPMeGT01zJ2P3+QBcWuDzYK+R6A86ctyOzKGwYyuxnuGGO8YYCg8xGvT156Dlyq8yJ+fM6yTicZhxAYYhWu5AtyTmRkVnFFZq2sNFFFFCEVH7a2kIIWkPMaKPFjyqQqt+0/eIRhh0hXOPF20A/l8zVbFSmOPs6mw5lWMNEJJKHQXPJKX9nvtS/W0BPdIe9uXHhnPDnxPL1P7ut4W1ssaKiKFVQFVRoAAMAAelJvZPu0bayEso/T3R72QnmAfcX4Kc48WNO9SghETA1cnlMry70WMVF7xr+h/EKlajtvJmBvLB/OrLe8EhIeyrdTtmMOqsJLKQYYAj9HKG5H79Px2JCM8EaIxHvIqqw+IH5HSkKJuDauz3+338X8UXef/AJ057d3kS2U5IZ8Ehc4wAM5Y/VHnS8TkoRJoVNjXONGqK2/BEqcNzGkozlVZQwYjwBzg/wBa0o3u5c0zrFbQQ2qTgmWVQoESDThVBqzkdeQ8q87OFzti44oneK3Rh3l0BgsVIIjtQeQGmW/0Z9u42g1c5TOknh4d5gez97ly5ZryT8LN0f8AmwNLo61La3HJXesaBkBv4/C5dm9mWzoY1T6LE5UY45FDOx8WJqI7RNnW9pYTGGGKImGQZRQp1XhAyB9phTla7Q5Bvn40j9sc3FbrENe8eKPA/fkDf4B869JgcbDi2Z4jzG45qk5paaFNW52xkhsrZeBOJYI8twjJPAOZxU7ivEEQVQo5KAB6AYFbKtqCxiozb2zhLGdSDphhzUqQysPNWAPwqUry4yMVWxUAniLN9j4EaFSaaGqj9h7S76IMQA6kpIo+rImjD05EeIZT1qRpYjk+jXyj6lz7B8BNGpZCfvRhl9UUU0Co4OczxBx10PMaocKFFFFFW1FFFFFCF4dsAk8gM/KqU2jAb/aVrbtqskxmlH/Dj1wfI6rVy7QjLRSKOZRgPUqRVYbj2w/tjjb/AOmwT7wkHEP4WzVGa88bTpc+auwWgkcNbK1xWaxmsNIAMkgDxq6qSya49rY7mTJAHCTk+Wv91Qm3N/YIFJUhsfWJwg/EefwqvZd5r3aspSzjMig6ysCkEfz5n1yfI4qscRU0iFT7eZVluHIGaQ0Hv6Lp3j2ukfdT5dfo8vErKM+26MgAB8ifCtu7+5NztIia+44LYkMIMkSz65zM3NRy00OmmPePRvRan6LJ3a+1GVkUAZ1icPoOpwDVnWs4dFdeTKGHowyPyNOMBzZ5DU+w5Lj5hTKwUHueaxZWKQxrHEioiDCqowAPICtxFZopirqEutilPat8AdYicL/0z+zPl7vkCSSu32xlup4Xcuhtp0lCaalD7rjJ69QedPUj4BJ6DPyqsNg2H0zbFy7FwtvbqgKMRiSVuPQjkQMjByDjXI0rMl6PaC6bD9mQildta6JrX7O0VmwzBhoa2UtTd/bHLgyxj9rGCXH/ADIhqfVM/dA5SVjtpJFDAqyn6ykEflVePpMxHq8Y3IfH9p89kGOt23UpRXhJgeRzXomtlr2vFWmoSjZLW/Nqxt3dP1ka97H/AMyEiRMfFcehNTmzL5ZoYpV92SNXHoygj+dRu9d8kdvIznASN2Ppwn/SuTsy4v7JsuPQ9wv8OvD/ANuKzMER9RO1ulR6kXTHd0JnooorVS0UUUUIWMUkbzbGktpBdWyO2CSVjXiZeLQkJzZSOYGT1x4PFGKTLC2UX9d02KV0RqPTZVLddrkg9kK/F4LBJxfJ9K4jJtbaBxFbyIp/aXR4EAPVU6/AGrmxWcUr6Vp75J5lN+qcO4AOQVbbF7HI+ISbRma7cck1SIfhGrfkPI1YVrZpGgSNFRAMBVAUD0A5Vvoqy1oaKBVnOLjUpRvyndoowJEJVtNdOvz1+NG4+1y0lzasc9wyOmSMiOZM8PjhXDDXoy1170bNk4TLBGZXHOMMqlvNS2mfI8/XnCdm271yktzeXad09xwqkWQWSNOXFjkfd056HNOc4Fq4n6iiiloUbvBeCOBiTjOnhpzP5ZpX7I7Qm1lumHtXlw8uSMHgB4UyPQE/irn7UL5njFrFkyXDi3QDxl98nyEYYH1PhTxsvZ6wQxwposaKg6aKMVI2FELpxUPtDdWGRzIvHDKecsLcDH741ST8ampmilPY14yuFQugkaJQls7+D3RFdqOXCe4lPLo2Y2PPqvpXFPvnMgIax2jxDosXGM+ToxFPlYxWW7obDE1aC3kSB6JnWuVUXWxtobYYJNE1jZ8QLhz+mk4TnHDzGo6gDkdatKztVijSNAFRFCqB0CjAHyrbis1oYfDx4dmSMUCg5xcalFFFFPUUUUUUIRRRRQhFFFFCEUUUUIRWqeYJgnlnU9B6+Vbawy5GDqKEIBrnvbvgXTVjoo8T/WtKG9u3Z9mKHXhktzoBnEiHHIZUqy/EEedcGw5JtsR8ZYQ2rZD4YtcSgH3M8ISFD14clhkaA11C6d07I3d8962sMAeG3J5SOxxPKuemRwAjop86fq02tokaKkahEUYVVGAoHIADkPKt1crVCKKKKEIooooQiiiihCKKKKEL/9k="/>
          <p:cNvSpPr>
            <a:spLocks noChangeAspect="1" noChangeArrowheads="1"/>
          </p:cNvSpPr>
          <p:nvPr/>
        </p:nvSpPr>
        <p:spPr bwMode="auto">
          <a:xfrm>
            <a:off x="63500" y="-803275"/>
            <a:ext cx="1657350" cy="1657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0" name="AutoShape 8" descr="data:image/jpeg;base64,/9j/4AAQSkZJRgABAQAAAQABAAD/2wCEAAkGBhQSERQUEhQUFBUVFBoYGRYXGRoZGBcYFRYYFxoeFRgXHSYeFx8kGRkXHy8iJCcqLCwsGB4xNTAsNSYrLSkBCQoKDgwOGg8PGiskHyQvKTQtLDQtLCwqNTApLCwsMC0sLTAsLCwsKS8sKSwpLSwvLCktKSwsKSwtLCwsKSwsLP/AABEIAK4ArgMBIgACEQEDEQH/xAAcAAACAgMBAQAAAAAAAAAAAAAABgUHAQMEAgj/xABGEAACAQMBBQUEBgcFBwUAAAABAgMABBEhBQYSMUEHE1FhcSIygZEUQlJygqEjM0NikrHwFcHC0fEWNGNzg6KyF0RTVMP/xAAaAQACAwEBAAAAAAAAAAAAAAAAAwIEBQEG/8QAMxEAAQMCBAIJAgYDAAAAAAAAAQACAxEhBBIxQWFxBRMiMlGBkaHRFMEVIzNCsfBykuH/2gAMAwEAAhEDEQA/ALxooooQiiiihCKKKKEIooooQitN1ciNSzchW6kXtG3mFvC7f/GMKPtSNoo+H+ddaKlCid5d/JDOLeCN7idte5jOAqnq7AHy56a6kZqV2LPtCLDT23dj92USLyz7ajBX1GelbOy/c76Lb9/MOK6ufbkZuahvaCDw55Pn5AYdsVLP6Lq49m7TWYEroVOGXOo8PgRqD/eCB20nbYl+hXCzDSIkCQdO6Y4J/AxD/d4qcBUSKLizRRRXEIooooQiiiihCKKKKEIooooQivLNjnQ7YBNKF1dXF5PJDbOIUiIWa4Kh2DkBu7gQ6cQUgs5zjiGAaryyOByMFT7LoHim0TA9RXsGlP8A2EfmNo3+fNoSPiO6xWwQX9vyaO7QeAEMvyJMb/NKUZMQy7mAjgb+hp/KlRp3TTRULs/eZJG4GDRyYyY5FKPjlnhPvDP1lyPOphWzypsOJjls03GoNj6LhaQtd1OERmPQZqp762+nbXtLZvaSLiuZR0OPdB9TjI8Gqxt5J8RhftN+Q1/ypO7KLXvZ7+9OvHP3CeSQgE/DJX+Grejea4rIArNFYqC4oreWxEkDAjIHMeKnRvyrj3Fvy9oEc5kt2aBz4mPHCfPijKN+KmB0BBB5EY+dV7Z7SNjeXGVJWWJT/wBWFimp6ZQr/BXHyNYwucdFNjHPOVoun24u0jGXZVHixA/nXm1v45ATG6vj7Jzj1pBh3kHtPJEJZW+s5yqjoFUjQDwHzpct94ZVv7aG1JMrzqZFXl3WcuHHIDGT5AZ9c2PH9bIGsFQfZXn4Exsc59qacVc083CpOCcdAMn4AVBz78WsbBZH4GJxhioOfNeLi/Kp8VHPu1anOba3OeeYk1z4+zrWg4OOhVBpA1C7YZw6hlIIPIjUGttJdzcrs+9t40GLe4KxcGpCO2QhTwHEAD97PSnMVxjswuuvblKzRRRTFBFFFFCFrmXKkeVQG5NuUhmDe99MuCfPMzEevs4Hwpirx3gzjIzSiGtdnJ4Lu1F7ooBrNNXFybQ2XHOoWVFcA5GeanxU81PmMVFtZz2+sZaeP7JI71fQnSUeuG826T9FV5sMybvajQixHmpBxCR96ttgxPIM4jidsYIOQCxyDqDoNCAa6uymw7rZVqOroZG9ZGLa+PMD4VB79bcaCOaZOEsHVVDDIOXC4I8CMim7Z140QWKaMR4UBeD9XpphDgYx9k4OOWcE1yac4YNbJUtpd3Hj8ruWuinKwTXgSjGcjHjSXvJvcWzHAcLyLjm3kvl59aJ8VHCzMTy4pkGHfM7K1SG8G94iykOGfkW5qv8AmarzbW02SN5irytxAYGpLPoM/HHTqKjpNpS3M30WwTvZj7z/AFIhyJY8tPH4anSp/be4/wDZ+y5sytLKwM0jnlxxcLjgHQAIdeZz6AUI8PJjHZ5rN2C0XTR4QZIbu3Kxsns32hdRl7m4+h8XKJEDOFP224hwn4k+NPe6e4lts8HuVYyN78rnid/U8gM64AqcsLjvIkf7aK38QB/vrfWpHEyMUaKLLklfIauNUVg1mtVzOEVmY4Cgk+gGamTS6WLqvt/Jg99ZRgnIu7cDA8GaR/koU/GrFFVluvm82uZD7trGzn/nXI4VHh7MWfix8Ks4UmC7c3jdOms7L4WRRRRT0lFFFFCFg1EzAYJ+sG1+dS1R204Me0ATqAQASddM4Gv9Z6Vg9OQSSQZo21pW2/McQnREA3WjZm2eKdoHzxBBIpxoyZCnJ+0G5+TL51M0l36xxXNvdO/D3IkjYZGCkwUE68yrKp9OLSpC67QrJM/pg2OiKzfnjH503ojGCfCtc89oWPkmOw8jndhpPkmOvE0vCpJ6An5DNJF12v2iclkPmeFf/Jq4Ju1+Gb9FDEzPICoHGmToc4AJ6ZrVErPFd+im3bTmQFF74R961nCf299Cp9A2T+Wata8RCjd5jgxls8sc8+WPHyqlttbfeO6s5JYeBopGdIyeLvG4eAe6PZwWBqQ3g3yupkJkWOKNRkjJx+I519KVisUxtt9horEXR0jzcgDc1Cldt7fLcaI57kHm2hIx9Y55ZzzxpjNLs+7F7e3H0ZEaCEANJcHkVOuIyD7RPgD64HNXvL57xABHcNHnOIonKtg9SAc49aatn79XVuFSOykjRQFCmC4woGnViaxosK+NwkLa37vhxHwrs1AzqoXNA8a3KtPdjdWCwhEVuuBzZjgu58XIGv8AIdAK0b7Woe1dTqCGB9GRhSjtLtNu7YI01vGUkGVdOMqfLOuD5EA1xSdrH0sdytvlmzgKzZ0BzgMg6Z61uRYhj+03RZZwcni3/YfKe+z66MmzLJyck28efgoH91MFVLuR2l21paQ2snEWiBUspUj3iRpnPIgU32vaZYv+0ZPvIw/lmpdazxUTg5x+0nlf+E1ZpN7R94VggZT0XjcDqAcKvqz4FTLb3Wvdl1njbAzwhhxHyCnXPwqv9kWx2rtE8ftW9swkm+zJN+zj81QanzBHLWkyuzkRt315IjYY6veNNOf/ABOHZzsFrazDTf7xcMZpj14n1C/hXA9c+NNVYFZqyLKrVFFFFdQsZrl2htOKBeOV1RfFjj5DmT5ClPfztBWyBjjKmXGWLarGDyyOrHw/0qutlbA2hthjMCY4icfSJs5Yf8JPD0wM9eeFGQk0aKq6zDNa0PmNAdBufgcU67e7YoYgRCvF+/IeFfgo9pvTSlH/AG22ntAkWqTyLnH6Je7jGehkPL4mn3d/sgsbfDSIbmXq82oz+7H7o+OT506RQhQFUBQBgADAA8gNBXOrJ7x+yl9Uxn6TAOJufhVju1uFJwNJtGIGTiyMSF/ZI+v558yK2f8ApbZyXLNK04VyOGNZOGMHGq6Di1xke14jprZjJkYNQ17Z40PI8j+Y9CDrnyFeZ6QbL0fOMVHUx6Ob4cl36mSYZXOKjrTss2ZGMC0jbzfic/Nia37Q3etbeEmG3hjIIwyooI9GxkaedSuzL4sCj++vXlxL9oD44PgfIilTe3eLvT3MWqg+0R9Yjovl/Ot/66IRCZpqDokQwPlfl9Ur7YkjMnfNgd2hUMeQBOWPxwPlXFuvuvJtiYSShksI20Goa4ZT06455PTUD2slfcO7D7Q2gLSR+CCGNZpQvvPxHRQfl6annirG3n3lh2XbRqkfEzfo7e3j0LEDQDHJRpk4PxJpeHw73P6+bvH2VnE4hob1MPdHumG1tljRURQqKAqqowFA0AAHIVtr5x3r312yr8Vw89qHzwoqmJcD7OdWxkaknpW7dXtnvLdwLljcxE+0Gx3gHUow5nybIPlzrQqs6ivy8tD7yaMPPHEP8/69OG+uQ8LBh7Yxz+8AcZ5HxFd2ydrRXUKTQOHjcZDD5EEdCDkEdCK0bbtQY2YcwPngj+s1SOHcyUSw7kZhsePMe6kCCKFJ/Zzu9a3Ozx31vDIVnuFJZFLaTuRlsZ5EVLXPZXs1v/bKh8Y2eP8A8GFe+z/Zht4ZYyysGuJJUx9iThOvmG4gfTzrO++9C20TDj4fZy7c+BOWn7zHQDz9Ke6dhbnF/nwUo2uLqCyrLefYMMMncWPeySTOI4VduP2gfbIJGigcyc+PKmKHs52lajNpdxt1K+3FkkDPLiX4kcgKk+zXdd+I39yvDLKvDDGRrDBzHozcz118SasHFRjhAFXalWX42StGmw8bqsl3q2vaf71aNKg5ugDjA68UOSB5slTmwu1C0uMBm7p/B8cOfvch8cU44qH21uja3X66FWb7Y9mQejrhvzpuUjQpfXRv/UZ5i3topZXBAIIIPUV6pEtt27zZxzaObq3ySbd8LIBz/Rt7pPwXPgc027H2xHcxCSI5HIg6MjDmrj6pHh/dUg7YpUkYAzNNR/dVSGydlfT9rRR3OSrPLLIp+sYznhPlnTHgCKvuKIKAFAAAwANAANAAOlVnvlu/JZ3Iv7cZUPxuMaIx0bI+w2Tk9CT5Gmnd/f63uQBxd1If2bnGv7rcm/n5UiJwZ2Ha/wArRxsZnpiIrtIHlTZM1FYBoqyslZrVPCGGDWw1D7ybbFvFkY420UfzJ8hSZ8nVnrNN1ONjnuDW6pd3m2n3Z7pD7Y5sPqgjGAehINLeyWk+ltG0TKiQq4cg4YyHC8J5cg3nofCo47Wle9ht7eMTzM4Zw5PCqZyxcjlprnppocgGxdsR8OAeYNeY6PgOHxMQDOw4mnDda2IkEcZiYb7lQO4wzti+PhbwD5gGubau0YzvKguXRI4LYGMuwChmHFn2tMkt/wBq+Arv3EjI2ptAkHWK3x5jhI08eR+VRfbduS86LeQgs0KcMijUmMEsGXGpKknPkc9NfXONSsdJ3bVvItzeqkTh44UwCpBUs2rEEfAfhFIlhYtM/AmM8LNrpoiljz8ga569xylTkHBxioLqtfsB244nmtSSUZO9UeDqQrY8Mgj5Crl2sP0Mn3aqPsD3ZcNLeOpCFe6jJGOLXLkeIGAufHPgatbeG6WO3csemAPEk8hXcwb2jogAuNAq/wB1tocEN43EeMbQlEQHPVIycZ0AycnocnxrZs3dWS9ve8ugDbRcMoHEGFzKwyrEKf1aDQA88dQSAubE2Y20Z5baAPHAJWa6n8Q2Mxxn7T4Kn91RpjSraOyFhSMW6hFiUKqjkFGmPMaa/PnrWQ9ro3nEtb2a3G/+XP7Ky8ho6sG+5+3JSwFZrntLsSDIOo0I6qcZwfgQfMEHrW+tZj2vaHNNQVUWaKxRUkIIqot795X2XtGaeIcSShUdOnecKuCfPHF/HVobVumjiZl4QQPefREAGS0moPCAOQ1PlzCts3dRbp++uYiYuFu7jlHtyPIVLzSqf1ZIRVVOapzwTwiJFSE1jsrXcU6ugIIIBBGCDyOfGkLePspjlJe0cQsf2bDMRPljWP4ZHlT/AFg0OaHWKIppITmYaKlpb3amzf1neqg+t+uh/i14fxBamdmdshIHeQo/i0Tf4TnHzqzyuagdq7h2NxrLbR8X20Bjf+KMg/nSeqLe45X/AK6OT9eMHiLH2UZbdqlo3vd4h81yPmpNI+92+PeccqZdvdjQAnA6Z8hzNbN5917Szd+CSYqq5cSOGCHmAp4Q2ceJPPxqI2DubfXkP0iGKIRsx7tZHKuyjqPZIPhnTl4amhJnxDsmoab+BWhEMFC3PUtLhat6Kwey3duK1gMryRyXU/tSuHVuHOoQEHpzPifIDE/vKAVQjB9ojT0qnLvdO/i9+ymPnHwy/lGSw+IrnsI55HMaLMrKMlWDR4wcfWwM1dZM9pHYVf8AD8O+7Zx5in3VwbJnA1UjiXRh1APtAN1GhBHrmmOCcOMj4+VfPl1tGWzl9uRoZGUEni1ZQSFyc4ODn01qQ2XvPezcX0eeWThxxd2eLGeWcZx1/OsmIz4ad7nH8txrQ6iqm7oprh2ZG+qdd5+xS0unMkTNbOxy3AA0ZJ5ngJHCfQgeVcOxewS2jkDTzSXCj6mBGpP72CSR5AjzyNKXbze6/hx3s80eeXH7Occ8cQ1rVHv1eN7ty59CD/KtMYxhFQLKI6FkOkjfVXXNPFbQj3UjQAKoGAANAqj06VXd3vO11fCNVLiPLSAe5bpj2eI8jIzY06DPXRUy93unfHe3LHh5ZYaVx7NuSQ6QOcau4jbw5s+D+ZpZmL3glpIG3ynM6K6tt5Gg89la3ZDGF2ezkgd5dTv6/pCn+Cmu629bx6STxKfAuo/LNfOI21HjhD5HgAxHyAxXuG6LHEcUzk9EjY00zvOjEv8ADMM275x/fNXNeb62kUnHHMrdGVVY8S56HGMgkka+I65HLfdrcIBEMUjnoWwq58+ZqtYNgX8hxHYXPq692PnJipvaPZ3dB4FhaNTKvtCbQo4HFw5QsG04uX2TVJhfhyGCwcTQbDgFPqujWXLi6n94Lv3k25G8AP0uee4bBxGTHCmdSOHhBxjTx5HSubcffqSG7htnLSpcOFwSWZCdAwJPLPMeGT01zJ2P3+QBcWuDzYK+R6A86ctyOzKGwYyuxnuGGO8YYCg8xGvT156Dlyq8yJ+fM6yTicZhxAYYhWu5AtyTmRkVnFFZq2sNFFFFCEVH7a2kIIWkPMaKPFjyqQqt+0/eIRhh0hXOPF20A/l8zVbFSmOPs6mw5lWMNEJJKHQXPJKX9nvtS/W0BPdIe9uXHhnPDnxPL1P7ut4W1ssaKiKFVQFVRoAAMAAelJvZPu0bayEso/T3R72QnmAfcX4Kc48WNO9SghETA1cnlMry70WMVF7xr+h/EKlajtvJmBvLB/OrLe8EhIeyrdTtmMOqsJLKQYYAj9HKG5H79Px2JCM8EaIxHvIqqw+IH5HSkKJuDauz3+338X8UXef/AJ057d3kS2U5IZ8Ehc4wAM5Y/VHnS8TkoRJoVNjXONGqK2/BEqcNzGkozlVZQwYjwBzg/wBa0o3u5c0zrFbQQ2qTgmWVQoESDThVBqzkdeQ8q87OFzti44oneK3Rh3l0BgsVIIjtQeQGmW/0Z9u42g1c5TOknh4d5gez97ly5ZryT8LN0f8AmwNLo61La3HJXesaBkBv4/C5dm9mWzoY1T6LE5UY45FDOx8WJqI7RNnW9pYTGGGKImGQZRQp1XhAyB9phTla7Q5Bvn40j9sc3FbrENe8eKPA/fkDf4B869JgcbDi2Z4jzG45qk5paaFNW52xkhsrZeBOJYI8twjJPAOZxU7ivEEQVQo5KAB6AYFbKtqCxiozb2zhLGdSDphhzUqQysPNWAPwqUry4yMVWxUAniLN9j4EaFSaaGqj9h7S76IMQA6kpIo+rImjD05EeIZT1qRpYjk+jXyj6lz7B8BNGpZCfvRhl9UUU0Co4OczxBx10PMaocKFFFFFW1FFFFFCF4dsAk8gM/KqU2jAb/aVrbtqskxmlH/Dj1wfI6rVy7QjLRSKOZRgPUqRVYbj2w/tjjb/AOmwT7wkHEP4WzVGa88bTpc+auwWgkcNbK1xWaxmsNIAMkgDxq6qSya49rY7mTJAHCTk+Wv91Qm3N/YIFJUhsfWJwg/EefwqvZd5r3aspSzjMig6ysCkEfz5n1yfI4qscRU0iFT7eZVluHIGaQ0Hv6Lp3j2ukfdT5dfo8vErKM+26MgAB8ifCtu7+5NztIia+44LYkMIMkSz65zM3NRy00OmmPePRvRan6LJ3a+1GVkUAZ1icPoOpwDVnWs4dFdeTKGHowyPyNOMBzZ5DU+w5Lj5hTKwUHueaxZWKQxrHEioiDCqowAPICtxFZopirqEutilPat8AdYicL/0z+zPl7vkCSSu32xlup4Xcuhtp0lCaalD7rjJ69QedPUj4BJ6DPyqsNg2H0zbFy7FwtvbqgKMRiSVuPQjkQMjByDjXI0rMl6PaC6bD9mQildta6JrX7O0VmwzBhoa2UtTd/bHLgyxj9rGCXH/ADIhqfVM/dA5SVjtpJFDAqyn6ykEflVePpMxHq8Y3IfH9p89kGOt23UpRXhJgeRzXomtlr2vFWmoSjZLW/Nqxt3dP1ka97H/AMyEiRMfFcehNTmzL5ZoYpV92SNXHoygj+dRu9d8kdvIznASN2Ppwn/SuTsy4v7JsuPQ9wv8OvD/ANuKzMER9RO1ulR6kXTHd0JnooorVS0UUUUIWMUkbzbGktpBdWyO2CSVjXiZeLQkJzZSOYGT1x4PFGKTLC2UX9d02KV0RqPTZVLddrkg9kK/F4LBJxfJ9K4jJtbaBxFbyIp/aXR4EAPVU6/AGrmxWcUr6Vp75J5lN+qcO4AOQVbbF7HI+ISbRma7cck1SIfhGrfkPI1YVrZpGgSNFRAMBVAUD0A5Vvoqy1oaKBVnOLjUpRvyndoowJEJVtNdOvz1+NG4+1y0lzasc9wyOmSMiOZM8PjhXDDXoy1170bNk4TLBGZXHOMMqlvNS2mfI8/XnCdm271yktzeXad09xwqkWQWSNOXFjkfd056HNOc4Fq4n6iiiloUbvBeCOBiTjOnhpzP5ZpX7I7Qm1lumHtXlw8uSMHgB4UyPQE/irn7UL5njFrFkyXDi3QDxl98nyEYYH1PhTxsvZ6wQxwposaKg6aKMVI2FELpxUPtDdWGRzIvHDKecsLcDH741ST8ampmilPY14yuFQugkaJQls7+D3RFdqOXCe4lPLo2Y2PPqvpXFPvnMgIax2jxDosXGM+ToxFPlYxWW7obDE1aC3kSB6JnWuVUXWxtobYYJNE1jZ8QLhz+mk4TnHDzGo6gDkdatKztVijSNAFRFCqB0CjAHyrbis1oYfDx4dmSMUCg5xcalFFFFPUUUUUUIRRRRQhFFFFCEUUUUIRWqeYJgnlnU9B6+Vbawy5GDqKEIBrnvbvgXTVjoo8T/WtKG9u3Z9mKHXhktzoBnEiHHIZUqy/EEedcGw5JtsR8ZYQ2rZD4YtcSgH3M8ISFD14clhkaA11C6d07I3d8962sMAeG3J5SOxxPKuemRwAjop86fq02tokaKkahEUYVVGAoHIADkPKt1crVCKKKKEIooooQiiiihCKKKKEL/9k="/>
          <p:cNvSpPr>
            <a:spLocks noChangeAspect="1" noChangeArrowheads="1"/>
          </p:cNvSpPr>
          <p:nvPr/>
        </p:nvSpPr>
        <p:spPr bwMode="auto">
          <a:xfrm>
            <a:off x="63500" y="-803275"/>
            <a:ext cx="1657350" cy="1657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6" name="Picture 2" descr="http://upload.wikimedia.org/wikipedia/commons/thumb/3/39/ElectrochemCell.png/250px-ElectrochemCe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743200"/>
            <a:ext cx="3657600" cy="27505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6A079-11D0-4C3E-A1E9-37C96A199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965D2BD-BD09-45E2-8316-7D880A6C9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82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2450147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A61318D-F318-4E48-BA38-0051AFD8B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7305675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36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7B2F8E6-DE3A-47CE-A21D-1CA958040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7772400" cy="586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26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0BEA58-31F6-48A4-8669-F921E72EC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73152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87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7A9A71D-D2B3-4ECA-803B-9BA641347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228600"/>
            <a:ext cx="69342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35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FD209-1DEF-4DE5-A442-7CD6693F5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7242048" cy="548640"/>
          </a:xfrm>
        </p:spPr>
        <p:txBody>
          <a:bodyPr>
            <a:normAutofit/>
          </a:bodyPr>
          <a:lstStyle/>
          <a:p>
            <a:r>
              <a:rPr lang="en-US" sz="2400" dirty="0"/>
              <a:t>Spontaneous vs. Nonspontaneous Reactions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574C1-746E-46B9-9A0A-43F8FE6DFE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Table J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Table J:metals replace metals below them.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Nonmetals replace nonmetals below them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3F5572-A748-4BB6-ABD6-1CF0A56CC8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Old table N</a:t>
            </a:r>
          </a:p>
          <a:p>
            <a:r>
              <a:rPr lang="en-US" dirty="0"/>
              <a:t>Positive e volt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10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70A3E1-591C-4AA5-B8C7-FAA61B6E3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J</a:t>
            </a:r>
          </a:p>
        </p:txBody>
      </p:sp>
      <p:pic>
        <p:nvPicPr>
          <p:cNvPr id="8" name="Content Placeholder 7" descr="A picture containing clock&#10;&#10;Description automatically generated">
            <a:extLst>
              <a:ext uri="{FF2B5EF4-FFF2-40B4-BE49-F238E27FC236}">
                <a16:creationId xmlns:a16="http://schemas.microsoft.com/office/drawing/2014/main" id="{BBF66535-675A-4BA9-849B-570A7C3210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73" y="2160588"/>
            <a:ext cx="1483942" cy="3881437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FFA58C8-58F0-479F-BBDC-D9A3ECF68B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800" b="1" dirty="0"/>
              <a:t>Metal:</a:t>
            </a:r>
          </a:p>
          <a:p>
            <a:pPr marL="0" indent="0">
              <a:buNone/>
            </a:pPr>
            <a:r>
              <a:rPr lang="en-US" sz="1400" dirty="0"/>
              <a:t>Most active:</a:t>
            </a:r>
          </a:p>
          <a:p>
            <a:pPr marL="0" indent="0">
              <a:buNone/>
            </a:pPr>
            <a:r>
              <a:rPr lang="en-US" sz="1400" dirty="0"/>
              <a:t>Easy to lose</a:t>
            </a:r>
          </a:p>
          <a:p>
            <a:pPr marL="0" indent="0">
              <a:buNone/>
            </a:pPr>
            <a:r>
              <a:rPr lang="en-US" sz="1400" dirty="0"/>
              <a:t>Easier oxidized </a:t>
            </a:r>
          </a:p>
          <a:p>
            <a:pPr marL="0" indent="0">
              <a:buNone/>
            </a:pPr>
            <a:r>
              <a:rPr lang="en-US" sz="1400" dirty="0"/>
              <a:t>Better reducing agents</a:t>
            </a:r>
          </a:p>
          <a:p>
            <a:pPr marL="0" indent="0">
              <a:buNone/>
            </a:pPr>
            <a:r>
              <a:rPr lang="en-US" sz="1400" dirty="0"/>
              <a:t>Inactive:</a:t>
            </a:r>
          </a:p>
          <a:p>
            <a:pPr marL="0" indent="0">
              <a:buNone/>
            </a:pPr>
            <a:r>
              <a:rPr lang="en-US" sz="1400" dirty="0"/>
              <a:t>Harder to lose</a:t>
            </a:r>
          </a:p>
          <a:p>
            <a:pPr marL="0" indent="0">
              <a:buNone/>
            </a:pPr>
            <a:r>
              <a:rPr lang="en-US" sz="1400" dirty="0"/>
              <a:t>Easier reduced</a:t>
            </a:r>
          </a:p>
          <a:p>
            <a:pPr marL="0" indent="0">
              <a:buNone/>
            </a:pPr>
            <a:r>
              <a:rPr lang="en-US" sz="1400" dirty="0"/>
              <a:t>Better oxidizing agents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600" b="1" dirty="0"/>
              <a:t>Nonmetal</a:t>
            </a:r>
            <a:r>
              <a:rPr lang="en-US" sz="1400" dirty="0"/>
              <a:t>:</a:t>
            </a:r>
          </a:p>
          <a:p>
            <a:pPr marL="0" indent="0">
              <a:buNone/>
            </a:pPr>
            <a:r>
              <a:rPr lang="en-US" sz="1400" dirty="0"/>
              <a:t>Most active:</a:t>
            </a:r>
          </a:p>
          <a:p>
            <a:pPr marL="0" indent="0">
              <a:buNone/>
            </a:pPr>
            <a:r>
              <a:rPr lang="en-US" sz="1400" dirty="0"/>
              <a:t>Easy to gain</a:t>
            </a:r>
          </a:p>
          <a:p>
            <a:pPr marL="0" indent="0">
              <a:buNone/>
            </a:pPr>
            <a:r>
              <a:rPr lang="en-US" sz="1400" dirty="0"/>
              <a:t>Easier to be reduced</a:t>
            </a:r>
          </a:p>
          <a:p>
            <a:pPr marL="0" indent="0">
              <a:buNone/>
            </a:pPr>
            <a:r>
              <a:rPr lang="en-US" sz="1400" dirty="0"/>
              <a:t>Better oxidizing agents</a:t>
            </a:r>
          </a:p>
          <a:p>
            <a:pPr marL="0" indent="0">
              <a:buNone/>
            </a:pPr>
            <a:r>
              <a:rPr lang="en-US" sz="1400" dirty="0"/>
              <a:t>Inactive:</a:t>
            </a:r>
          </a:p>
          <a:p>
            <a:pPr marL="0" indent="0">
              <a:buNone/>
            </a:pPr>
            <a:r>
              <a:rPr lang="en-US" sz="1400" dirty="0"/>
              <a:t>Harder to gain</a:t>
            </a:r>
          </a:p>
          <a:p>
            <a:pPr marL="0" indent="0">
              <a:buNone/>
            </a:pPr>
            <a:r>
              <a:rPr lang="en-US" sz="1400" dirty="0"/>
              <a:t>Easier oxidized</a:t>
            </a:r>
          </a:p>
          <a:p>
            <a:pPr marL="0" indent="0">
              <a:buNone/>
            </a:pPr>
            <a:r>
              <a:rPr lang="en-US" sz="1400" dirty="0"/>
              <a:t>Better reducing agents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31940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0B47C1-E02F-4249-9B43-1CB82A414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table N</a:t>
            </a:r>
          </a:p>
        </p:txBody>
      </p:sp>
      <p:pic>
        <p:nvPicPr>
          <p:cNvPr id="11" name="Content Placeholder 1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335573E-75E3-49E9-8E15-8AE7CC1061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3" y="2160588"/>
            <a:ext cx="2110881" cy="3881437"/>
          </a:xfr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7B9357B-472D-4B83-94D5-AC430E2561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reductions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Flip sign for oxidation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 net reaction: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+</a:t>
            </a:r>
            <a:r>
              <a:rPr lang="en-US" sz="2000" dirty="0" err="1"/>
              <a:t>Evolt</a:t>
            </a:r>
            <a:r>
              <a:rPr lang="en-US" sz="2000" dirty="0"/>
              <a:t>/spontaneous/</a:t>
            </a:r>
          </a:p>
          <a:p>
            <a:pPr marL="0" indent="0">
              <a:buNone/>
            </a:pPr>
            <a:r>
              <a:rPr lang="en-US" sz="2000" dirty="0"/>
              <a:t>Electrochemical cell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-</a:t>
            </a:r>
            <a:r>
              <a:rPr lang="en-US" sz="2000" dirty="0" err="1"/>
              <a:t>Evolt</a:t>
            </a:r>
            <a:r>
              <a:rPr lang="en-US" sz="2000" dirty="0"/>
              <a:t>/not spontaneous/</a:t>
            </a:r>
          </a:p>
          <a:p>
            <a:pPr marL="0" indent="0">
              <a:buNone/>
            </a:pPr>
            <a:r>
              <a:rPr lang="en-US" sz="2000" dirty="0"/>
              <a:t>Electrolytic cell</a:t>
            </a:r>
          </a:p>
        </p:txBody>
      </p:sp>
    </p:spTree>
    <p:extLst>
      <p:ext uri="{BB962C8B-B14F-4D97-AF65-F5344CB8AC3E}">
        <p14:creationId xmlns:p14="http://schemas.microsoft.com/office/powerpoint/2010/main" val="3744317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15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/>
              <a:t>Electrochemical cell</a:t>
            </a:r>
            <a:br>
              <a:rPr lang="en-US" dirty="0"/>
            </a:br>
            <a:r>
              <a:rPr lang="en-US" sz="1800" dirty="0"/>
              <a:t>Spontaneous cell (battery)</a:t>
            </a:r>
            <a:br>
              <a:rPr lang="en-US" sz="1800" dirty="0"/>
            </a:br>
            <a:r>
              <a:rPr lang="en-US" sz="1800" dirty="0"/>
              <a:t>Voltaic cell, galvanic cell</a:t>
            </a:r>
            <a:br>
              <a:rPr lang="en-US" sz="1800" dirty="0"/>
            </a:br>
            <a:r>
              <a:rPr lang="en-US" sz="1800" dirty="0"/>
              <a:t>(****Chemical energy </a:t>
            </a:r>
            <a:r>
              <a:rPr lang="en-US" sz="1800" dirty="0">
                <a:sym typeface="Wingdings" pitchFamily="2" charset="2"/>
              </a:rPr>
              <a:t> electrical ****)</a:t>
            </a:r>
            <a:endParaRPr lang="en-US" sz="1800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1295400" y="2667000"/>
            <a:ext cx="1981200" cy="2286000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gnetic Disk 5"/>
          <p:cNvSpPr/>
          <p:nvPr/>
        </p:nvSpPr>
        <p:spPr>
          <a:xfrm>
            <a:off x="4572000" y="2667000"/>
            <a:ext cx="1981200" cy="2286000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lock Arc 6"/>
          <p:cNvSpPr/>
          <p:nvPr/>
        </p:nvSpPr>
        <p:spPr>
          <a:xfrm>
            <a:off x="2819400" y="2667000"/>
            <a:ext cx="2209800" cy="1066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2057400"/>
            <a:ext cx="381000" cy="1905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2057400"/>
            <a:ext cx="381000" cy="1905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90600" y="2057400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24600" y="2057400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</a:t>
            </a:r>
          </a:p>
        </p:txBody>
      </p:sp>
      <p:cxnSp>
        <p:nvCxnSpPr>
          <p:cNvPr id="19" name="Straight Connector 18"/>
          <p:cNvCxnSpPr>
            <a:stCxn id="9" idx="0"/>
          </p:cNvCxnSpPr>
          <p:nvPr/>
        </p:nvCxnSpPr>
        <p:spPr>
          <a:xfrm flipH="1" flipV="1">
            <a:off x="1600200" y="1447800"/>
            <a:ext cx="38100" cy="609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00200" y="1447800"/>
            <a:ext cx="32385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62600" y="1447800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6019800" y="1447800"/>
            <a:ext cx="38100" cy="609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0D602-ECD2-4126-9098-5E08A88EB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Electrochemistry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352D6E-F4B0-4F7A-819F-B90285D151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Cells involving both a chemical reaction and electricity</a:t>
            </a:r>
          </a:p>
        </p:txBody>
      </p:sp>
    </p:spTree>
    <p:extLst>
      <p:ext uri="{BB962C8B-B14F-4D97-AF65-F5344CB8AC3E}">
        <p14:creationId xmlns:p14="http://schemas.microsoft.com/office/powerpoint/2010/main" val="146617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Assigning oxidation numbers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11840"/>
            <a:ext cx="7543800" cy="4993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1. All elements in the free state have an oxidation number of zero.  Ex.  Na or H</a:t>
            </a:r>
            <a:r>
              <a:rPr lang="en-US" baseline="-25000" dirty="0"/>
              <a:t>2</a:t>
            </a:r>
          </a:p>
          <a:p>
            <a:pPr marL="0" indent="0">
              <a:buNone/>
            </a:pPr>
            <a:r>
              <a:rPr lang="en-US" dirty="0"/>
              <a:t>2.  If it is an ion equals the charge on the ion. Ex. Na+1</a:t>
            </a:r>
          </a:p>
          <a:p>
            <a:pPr marL="0" indent="0">
              <a:buNone/>
            </a:pPr>
            <a:r>
              <a:rPr lang="en-US" dirty="0"/>
              <a:t>3. Metals in group 1 have (+1) ox #.  Ex. NaCl</a:t>
            </a:r>
          </a:p>
          <a:p>
            <a:pPr marL="0" indent="0">
              <a:buNone/>
            </a:pPr>
            <a:r>
              <a:rPr lang="en-US" dirty="0"/>
              <a:t>4. Metals in group 2 have a (+2) ox#.  Ex. CaCl</a:t>
            </a:r>
            <a:r>
              <a:rPr lang="en-US" baseline="-25000" dirty="0"/>
              <a:t>2</a:t>
            </a:r>
            <a:r>
              <a:rPr lang="en-US" dirty="0"/>
              <a:t>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5. Hydrogen is always (+1) except in                                </a:t>
            </a:r>
          </a:p>
          <a:p>
            <a:pPr marL="457200" indent="-457200">
              <a:buNone/>
            </a:pPr>
            <a:r>
              <a:rPr lang="en-US" dirty="0"/>
              <a:t>                      metal hydride (-1)         </a:t>
            </a:r>
            <a:r>
              <a:rPr lang="en-US" dirty="0" err="1"/>
              <a:t>LiH</a:t>
            </a:r>
            <a:endParaRPr lang="en-US" dirty="0"/>
          </a:p>
          <a:p>
            <a:pPr marL="457200" indent="-457200">
              <a:buNone/>
            </a:pPr>
            <a:r>
              <a:rPr lang="en-US" dirty="0"/>
              <a:t>6.   Oxygen is always (-2)                               </a:t>
            </a:r>
          </a:p>
          <a:p>
            <a:pPr marL="457200" indent="-457200">
              <a:buNone/>
            </a:pPr>
            <a:r>
              <a:rPr lang="en-US" dirty="0"/>
              <a:t>          </a:t>
            </a:r>
            <a:r>
              <a:rPr lang="en-US" u="sng" dirty="0"/>
              <a:t>exceptions</a:t>
            </a:r>
            <a:r>
              <a:rPr lang="en-US" dirty="0"/>
              <a:t>:   With </a:t>
            </a:r>
            <a:r>
              <a:rPr lang="en-US" dirty="0" err="1"/>
              <a:t>flourine</a:t>
            </a:r>
            <a:r>
              <a:rPr lang="en-US" dirty="0"/>
              <a:t> (</a:t>
            </a:r>
            <a:r>
              <a:rPr lang="en-US" dirty="0" err="1"/>
              <a:t>flouide</a:t>
            </a:r>
            <a:r>
              <a:rPr lang="en-US" dirty="0"/>
              <a:t>) +2  OF</a:t>
            </a:r>
            <a:r>
              <a:rPr lang="en-US" baseline="-25000" dirty="0"/>
              <a:t>2</a:t>
            </a:r>
            <a:r>
              <a:rPr lang="en-US" dirty="0"/>
              <a:t>              </a:t>
            </a:r>
          </a:p>
          <a:p>
            <a:pPr marL="457200" indent="-457200">
              <a:buNone/>
            </a:pPr>
            <a:r>
              <a:rPr lang="en-US" dirty="0"/>
              <a:t>                              In Peroxides (-1)     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</a:p>
          <a:p>
            <a:pPr marL="0" indent="0">
              <a:buNone/>
            </a:pPr>
            <a:r>
              <a:rPr lang="en-US" dirty="0"/>
              <a:t>7. The sum of all oxidation #’s must = 0</a:t>
            </a:r>
          </a:p>
          <a:p>
            <a:pPr marL="0" indent="0">
              <a:buNone/>
            </a:pPr>
            <a:r>
              <a:rPr lang="en-US" dirty="0"/>
              <a:t>8. The sum of all Polyatomic ions must equal the charge of that ion</a:t>
            </a:r>
          </a:p>
          <a:p>
            <a:pPr marL="457200" indent="-457200">
              <a:buAutoNum type="arabicPeriod" startAt="5"/>
            </a:pPr>
            <a:endParaRPr lang="en-US" dirty="0"/>
          </a:p>
          <a:p>
            <a:pPr marL="457200" indent="-457200">
              <a:buNone/>
            </a:pPr>
            <a:endParaRPr lang="en-US" dirty="0"/>
          </a:p>
          <a:p>
            <a:pPr marL="457200" indent="-45720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15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/>
              <a:t>Electrochemical cell</a:t>
            </a:r>
            <a:br>
              <a:rPr lang="en-US" dirty="0"/>
            </a:br>
            <a:r>
              <a:rPr lang="en-US" sz="1800" dirty="0"/>
              <a:t>Spontaneous cell (battery)</a:t>
            </a:r>
            <a:br>
              <a:rPr lang="en-US" sz="1800" dirty="0"/>
            </a:br>
            <a:r>
              <a:rPr lang="en-US" sz="1800" dirty="0"/>
              <a:t>Voltaic cell, galvanic cell</a:t>
            </a:r>
          </a:p>
        </p:txBody>
      </p:sp>
      <p:pic>
        <p:nvPicPr>
          <p:cNvPr id="16" name="Picture 15" descr="volta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981200"/>
            <a:ext cx="5486400" cy="4178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3152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/>
              <a:t>Electrochemical cell</a:t>
            </a:r>
            <a:br>
              <a:rPr lang="en-US" dirty="0"/>
            </a:br>
            <a:r>
              <a:rPr lang="en-US" sz="2700" dirty="0"/>
              <a:t>Spontaneous cell (battery)</a:t>
            </a:r>
            <a:br>
              <a:rPr lang="en-US" sz="2700" dirty="0"/>
            </a:br>
            <a:r>
              <a:rPr lang="en-US" sz="2700" dirty="0"/>
              <a:t>Voltaic cell</a:t>
            </a:r>
            <a:br>
              <a:rPr lang="en-US" sz="2700" dirty="0"/>
            </a:br>
            <a:r>
              <a:rPr lang="en-US" sz="2700" dirty="0"/>
              <a:t>galvanic cell (Zinc/copper)</a:t>
            </a:r>
          </a:p>
        </p:txBody>
      </p:sp>
      <p:pic>
        <p:nvPicPr>
          <p:cNvPr id="16386" name="Picture 2" descr="http://t2.gstatic.com/images?q=tbn:ANd9GcSnEiunKfRHXMGd4Gf-HYsDiqpAv4MoUi0dchOday077HnD67l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5568983" cy="4029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3152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/>
              <a:t>Electrochemical cell</a:t>
            </a:r>
            <a:br>
              <a:rPr lang="en-US" dirty="0"/>
            </a:br>
            <a:r>
              <a:rPr lang="en-US" sz="2700" dirty="0"/>
              <a:t>Spontaneous cell (battery)</a:t>
            </a:r>
            <a:br>
              <a:rPr lang="en-US" sz="2700" dirty="0"/>
            </a:br>
            <a:r>
              <a:rPr lang="en-US" sz="2700" dirty="0"/>
              <a:t>Voltaic cell</a:t>
            </a:r>
            <a:br>
              <a:rPr lang="en-US" sz="2700" dirty="0"/>
            </a:br>
            <a:r>
              <a:rPr lang="en-US" sz="2700" dirty="0"/>
              <a:t>galvanic cell</a:t>
            </a:r>
          </a:p>
        </p:txBody>
      </p:sp>
      <p:pic>
        <p:nvPicPr>
          <p:cNvPr id="16388" name="Picture 4" descr="http://t1.gstatic.com/images?q=tbn:ANd9GcT74GSir4_bWWkgT4vmc-rRPuA036njlh0gNGUeSX9TAJ_VQC4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133600"/>
            <a:ext cx="6419162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15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/>
              <a:t>Electrochemical cell</a:t>
            </a:r>
            <a:br>
              <a:rPr lang="en-US" dirty="0"/>
            </a:br>
            <a:r>
              <a:rPr lang="en-US" sz="1800" dirty="0"/>
              <a:t>Spontaneous cell (battery)</a:t>
            </a:r>
            <a:br>
              <a:rPr lang="en-US" sz="1800" dirty="0"/>
            </a:br>
            <a:r>
              <a:rPr lang="en-US" sz="1800" dirty="0"/>
              <a:t>Voltaic cell, galvanic cell</a:t>
            </a:r>
          </a:p>
        </p:txBody>
      </p:sp>
      <p:pic>
        <p:nvPicPr>
          <p:cNvPr id="1026" name="Picture 2" descr="http://t2.gstatic.com/images?q=tbn:ANd9GcQpHX87y7_5svTmeubf40ffKOhrpWsMq6F4wnYsFFCny2Gslo2aX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05000"/>
            <a:ext cx="4495800" cy="3252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73152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/>
              <a:t>Electrolytic cell</a:t>
            </a:r>
            <a:br>
              <a:rPr lang="en-US" dirty="0"/>
            </a:br>
            <a:r>
              <a:rPr lang="en-US" sz="2700" dirty="0"/>
              <a:t>non-spontaneous cell (need a power source)</a:t>
            </a:r>
            <a:br>
              <a:rPr lang="en-US" sz="2700" dirty="0"/>
            </a:br>
            <a:r>
              <a:rPr lang="en-US" sz="2700" dirty="0"/>
              <a:t>electroplating</a:t>
            </a:r>
            <a:br>
              <a:rPr lang="en-US" sz="2700" dirty="0"/>
            </a:br>
            <a:r>
              <a:rPr lang="en-US" sz="2700" dirty="0"/>
              <a:t>electrolysis</a:t>
            </a:r>
            <a:br>
              <a:rPr lang="en-US" sz="2700" dirty="0"/>
            </a:br>
            <a:r>
              <a:rPr lang="en-US" sz="2700" dirty="0"/>
              <a:t>(****electrical </a:t>
            </a:r>
            <a:r>
              <a:rPr lang="en-US" sz="2700" dirty="0">
                <a:sym typeface="Wingdings" pitchFamily="2" charset="2"/>
              </a:rPr>
              <a:t> chemical energy****)</a:t>
            </a:r>
            <a:endParaRPr lang="en-US" sz="2700" dirty="0"/>
          </a:p>
        </p:txBody>
      </p:sp>
      <p:sp>
        <p:nvSpPr>
          <p:cNvPr id="7" name="Flowchart: Magnetic Disk 6"/>
          <p:cNvSpPr/>
          <p:nvPr/>
        </p:nvSpPr>
        <p:spPr>
          <a:xfrm>
            <a:off x="2209800" y="3581400"/>
            <a:ext cx="2667000" cy="2819400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14600" y="2971800"/>
            <a:ext cx="533400" cy="2438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73152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/>
              <a:t>Electrolytic cell</a:t>
            </a:r>
            <a:br>
              <a:rPr lang="en-US" dirty="0"/>
            </a:br>
            <a:r>
              <a:rPr lang="en-US" sz="2700" dirty="0"/>
              <a:t>non-spontaneous cell (need a power source)</a:t>
            </a:r>
            <a:br>
              <a:rPr lang="en-US" sz="2700" dirty="0"/>
            </a:br>
            <a:r>
              <a:rPr lang="en-US" sz="2700" dirty="0"/>
              <a:t>electroplating</a:t>
            </a:r>
            <a:br>
              <a:rPr lang="en-US" sz="2700" dirty="0"/>
            </a:br>
            <a:r>
              <a:rPr lang="en-US" sz="2700" dirty="0"/>
              <a:t>electrolysis</a:t>
            </a:r>
            <a:br>
              <a:rPr lang="en-US" sz="2700" dirty="0"/>
            </a:br>
            <a:r>
              <a:rPr lang="en-US" sz="2700" dirty="0"/>
              <a:t> (****electrical </a:t>
            </a:r>
            <a:r>
              <a:rPr lang="en-US" sz="2700" dirty="0">
                <a:sym typeface="Wingdings" pitchFamily="2" charset="2"/>
              </a:rPr>
              <a:t> chemical energy****)</a:t>
            </a:r>
            <a:endParaRPr lang="en-US" sz="2700" dirty="0"/>
          </a:p>
        </p:txBody>
      </p:sp>
      <p:pic>
        <p:nvPicPr>
          <p:cNvPr id="5122" name="Picture 2" descr="http://static.newworldencyclopedia.org/thumb/4/4e/Electroplating-of-spoon.PNG/250px-Electroplating-of-spo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590800"/>
            <a:ext cx="2381250" cy="3267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3152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/>
              <a:t>Electrolytic cell</a:t>
            </a:r>
            <a:br>
              <a:rPr lang="en-US" dirty="0"/>
            </a:br>
            <a:r>
              <a:rPr lang="en-US" sz="2700" dirty="0"/>
              <a:t>non-spontaneous cell (need a power source)</a:t>
            </a:r>
            <a:br>
              <a:rPr lang="en-US" sz="2700" dirty="0"/>
            </a:br>
            <a:r>
              <a:rPr lang="en-US" sz="2700" dirty="0"/>
              <a:t>electroplating</a:t>
            </a:r>
            <a:br>
              <a:rPr lang="en-US" sz="2700" dirty="0"/>
            </a:br>
            <a:r>
              <a:rPr lang="en-US" sz="2700" dirty="0"/>
              <a:t>electrolysis of water!!!</a:t>
            </a:r>
          </a:p>
        </p:txBody>
      </p:sp>
      <p:sp>
        <p:nvSpPr>
          <p:cNvPr id="28674" name="AutoShape 2" descr="data:image/jpeg;base64,/9j/4AAQSkZJRgABAQAAAQABAAD/2wCEAAkGBhAPEA8PDw8PDQ8OEA4NDg8NDRAPDQ4PFBAVFRQQEhIXGyYeGBkkGRQSHy8gIycpLDgsFR4xOjAqNTIrLykBCQoKDgwOGg8PGiwkHCQpLCkpLDQpLC0tLCkqLCwsKSkpLSkpKSkpLCwpLCkpKSkpKSwpNiksLCssKSkpKSkpKf/AABEIAMgAyAMBIgACEQEDEQH/xAAcAAEAAgMBAQEAAAAAAAAAAAAABQYBAggEAwf/xABGEAACAQMABgYFCAcHBQEAAAAAAQIDBBEFBhIhdLQTJDE0QbMiM1FxcxQjJTJhgZGjFTVTobHB0UJjZHKChJJDRGKi8Af/xAAZAQEBAQEBAQAAAAAAAAAAAAAAAwIEAQX/xAAiEQEAAgMBAAMAAgMAAAAAAAAAAQIDETEhBBJBgcEiMmH/2gAMAwEAAhEDEQA/AP3EAAAAAAAA5L1oXX7/AI295modaHJus66/f8be8zUN0Tui0jbBlIyVSYwbYCRtg9eNcDB9qVvOedinUqbONro6U6ijnsy4p48e0xUoyi8SjKElhuNSEoSw+x7Mkn2Hmx8jDN2jDR6NMEnqv36w42y5iBHYJPVhdesONsuYgeNQ6uQAOd0AAAAAAAAAAAAAAAAByfrOuvX3G3vMVDrA5S1nXXr7jL3mKhSieRFpG2Bg2USqLCMmUiR0FQTuLeU47VFXNGnUk1mmpyUnCEvtbi3j2IERtcf/AM71VvZQu6kejpQq0aSUalZQqZjKWy5QaezlS3NkRr/oiurq4upKNSjmhT6SlVjU2NmjGPpJb4xyms9mfeS2uNjCnY07pXNwrq5qVIUaMIpUWqc8VXOSW02o4w20svsN9B1qL6GVOdepCVJK6d2l6zYfyiEd2+l7PvIRvf2XmI/1fnZg3jRahCTUlGcXKk5LdOEZOOU/HDWPemYwXc7RokdWF16x4yz5iBHklqz36x4yz5iB5L2HVYAOd1AAAAAAAAAAAAAAAABynrMuvX3GXnMVDqw5U1m79fcZecxMpRLIjEjdIJGyRVFhImaFBvRl1JbtnSWj0nnen8nr9n/NHhtrCVSFSalCEaWypOcmnKTjKShBJPLxFlphq3eQ0TXpys7hVamk7KpCmqW3OUPkz9JKOd28zMw1WNrNOLuNG2PSwjOcHTr5w9mdK6ptqcc+PSJxa9q+1FU1lu1RpdDDEZ1044jhbFBPEvdtNbK9zZY5xqqGgLfM6LraMvbasppp06sKcKtPaT7JRlTyvHcykXuj7i4uLidK3r10rirRjKlRnOGIT2IwUkseC3faSpavZmNLXieRHppqz2LPQ9Twq218/wDjfSl/CaITBdtY9A3X6M0M/ktfFraXsrjNNroVO5hs7ae/OFnGM43lb0zoWpaVFSqulNyTkpUaiqQaU3Bpvwaae4rWdwjeNIxoktWV16x4yz5iB4GiR1ZXXrHjLPmIGpeQ6nABzOoAAAAAAAAAAAAAAAAOVtZl16+4y85iZ1Scr6zd+vuMvOYmUolkRqNkEjZIqik9GaShSo1oNS6SVSFanJL0PRpNKLaeU9rG/wBje9F9qa4uVtK+jYydTpLe6UZ14Kn0dObUqu1GntY2pz7W3hJ58D8xX9C82z+h5L/BVl+bAxakSpS0wklcznPQNWT33tPSN7Vj/ZjUjbyilDx2cVJdufAq1DWyvaSq0qcaU6VO7u6mzU6RN7VaW0tqMl2+3tLNZr0dV+C0qvykfn+kvWXHx7nzZEa/HxTX6/Xzv8rXz5N/bfq96Z1kq0LOjixjSnKlO2lOV1UcadSoo1HKlF75LE5Le8rMd5UtZ9JUbirTdvCUKVGk6MdqEYOaU/Rm0u2TjjL8XvLHrx3Wgv7yl44/7ekUhlqUiEclp4+WCS1aXXbHjLPmIEeyR1b77Y8ZZ8xA3LEOpAAczqAAAAAAAAAAAAAAAAYOWtZV16+4y85iZ1Kct6y99vuMvOYmUolk4jUjdIwkbJFkGYoutB40RLel1Ost7x/1IFMRcqGP0S8whUSt6j2anSbDSqQznYaZmf8AjVP1IaNnGcNWlCUZula6WjNQkpSg+iW6SXZ2rt9pQtIr5y4+PcebImNMaKua1rozoaFso3UritQtbCk4NbCj0sqk6j2s4XZlr3YIFUnCOxJbMofNyW5qMovZa3bnvTMY97bycXPXaXVaGP2lL8Pk9MpbLfrbT2bW2T37MqMH4Zat6ZUmikcYv1oyQ1aXXbLjLPmIHhaPfq2uu2XGWfMQEs1dRAA5nYAAAAAAAAAAAAAAAAwcuay99veMvOYmdRnLmsvfb3jLzmJlMaOXiPSN0jCNkWQZRcqH6pfC1vNgU5FwoP6Kl2d1reZANV/Ujo1/M6ufZR0yvy2UO+Xzlb41bzZF60X6jV77IaYX5cijXnrK3xq3myMY+t5OQs+uTzb0vi0/D/D0yoyRbdb38xR+LDyIFUaNxxi/XzZI6t99suMs+YgR5I6ud9suLs+YgeTxmOunjIBzO0AAAAAAAAAAAAAAAAOXdZO+3vGXnMTOojl3WRddveMvOYmUxo5eI/BsjBlFnO3SLbR/Vb4ap5kSpItlJ/Rj+21qeOH6xBqvJSOiX8xoDd2fphf+k1/Io936yr8ar5si8aIXVtAv/wAtMr8ITKRdfXq/Gq+bIxTst5OQsut3qKPxY+39jEqjLVrd6mh8Ve39jEqxuGL9atHv1bXXbLi7TmIHhZ79XO+2XF2nMQEvI66dMmDJyu0AAAAAAAAAAAAAAAAOX9ZO+3vF3fMTOoDmDWPvt7xd3zEymPqOXiOwZRhGyLOdlFqp/q3/AG1TzEVVFopv6O/20/MQjr2vJSuhe7aD/wA+mV+XUKNcPM6vxavmsvGhH1XQnxNLr8uqUev9afxanmszTsqX5Cy62epo/EXkx/oVZss+tnqqPxV7P2SKxg3DF+sEjq332y4u05iBHNEjq532y4u05iAnjMddOGQDkdwAAAAAAAAAAAAAAADDOYtY++3vF3fMTOnTmPWPvt7xd3zEyuPqObiNMgFXMyizReNHb8b7SeM+3por+ZWUy5aEoVJ21GFF0elqW9eFGNw4qlOopwapSck0tpSaWd27GU8MzM69UxxudPZoiDhb6Kg8bVOvpmnNJ5SlGFWLWfHeUWv9ap8Sp7P2jP0OzsL6q6PTQs7alQ+VTi6dzRjOlOtDHRtKtPDScsbveyEhqNOVavDpKE4yzKjUp3FKck3XjLaUVPD9Hai8vdn2oxS37KmSkzqIaa2+qo/Fx93QRKyWLWmcnThGcJU507mpRqQk4txqU6ahJbSeHvi2seDRXMlacSv0aJDV3vllxdpzECPJDVzvtlxdpzEDU8YjrpsAHG7wAAAAAAAAAAAAAAAA5j1jXXb3i7vz5nThzJrGuu3vF3fnzK4uoZuI3BnBnAwXlztGWaNNPRyqei3Tt6lNJwTa6SaltKT3r1eMrD3duNxW8Fjp4/Rze/fQnHsf1lUnuzj/ACk7N0/UVDRFK1srO5ourCtXrXEKjdXapyjB1Ix+bxjOIreeZ6RqPDc84fY4Qxvx24S/Ek79fRlhu+rcXSz751SDx/L+J7WI09tM7WvW+ioUbaMXlSkqjzOU5bUqW/Lfju+0rBZNb621Ttt29NZ3p4xS8ceOMFaPaT4zkjVmxIaud9suLtOYgeDBIauR65Z8XacxA1PGY66aABxu8AAAAAAAAAAAAAAAAOa9YafXLzirrz5nShznp+n1u74q68+ZbDHrnz8hD7Bq6Z6+iNK7UISm8tQi5tLG00vZk6Jcu3m6M90LmXQOGw3GPzWc7vTaeez/AOwfKhicYzSaU0pJSxtL3n3j9SVPZeJShPazuWzlY2cb+1E7U+2l8Oaccz5HsTD73cfo6yj7Li4f76hEKnjf4pprPZlb95OV6E/ktt6M9nprjEth7Oc7kn97PD8mfsf4HtY8TtOpY0jVqSVOM1HEowqppb96cUs+CxnceNUz73d024bqW3BRpyjSzLZpRwukkk3h78t9m8+3RLwaa7Mppr8UZxxEf4wt8i1rTGS37/Tx9GSGrsOuWfF2nnwPn0R7tAUet2nFWvnwKTHjnifXRRkwZOJ9EAAAAAAAAAAAAAAABg/ANOU+tXXE3PnTP38/CtNU+s3PEXHnSOjB2XN8jkIdU+zKz9nt3dhUqGnHWbjVeMvaUMy6GcMpujOMd/g1n3l1nRyRF9oNt7VOnBS9sKcYT96ksMrkrNo8Qx2ivURPS0VlQrwpxTlswhJqEI7TajHKzhZwfOWlovtuc+6U3/BHsqau3M90k2v7ypF4+95Z55am1fBxj/rT/kR+l4Xi9Je651lo1LG2tF0zqUa9StKptz6OUXtJJJ78+l+4hql3TXbtP/Rl/vZtV1Vuo9lNVPtp1I5/B7ze11VuJ75xVFLCSqv0nheCXgY+lttzeum9je7cnGCqRU4unOWYQjsP6yeXvW7sJmzsthtxq5i+1RjDZl71k8lHU5/2qufdT/qyVs9AKlvVSf3KMUWrjmOo5MkTGn1UCQ0FTXyq14m286B81bYPfoWni5tuIt/OiWmPHNXsP3MyAfPfVAAAAAAAAAAAAAAAAD8S0xT6zc8RcebIA6fj9ly/J5Dx7A2QDslxmyauABgOiHRAAbqmbKAAGdk9eiI9Ztvj0PNiYB5PHtew/awAfOfVAAAAAAAAf//Z"/>
          <p:cNvSpPr>
            <a:spLocks noChangeAspect="1" noChangeArrowheads="1"/>
          </p:cNvSpPr>
          <p:nvPr/>
        </p:nvSpPr>
        <p:spPr bwMode="auto">
          <a:xfrm>
            <a:off x="63500" y="-727075"/>
            <a:ext cx="1495425" cy="1495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6" name="Picture 4" descr="http://images.carolina.com/images/en_US/local/products/detail/75-7495_ph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81200"/>
            <a:ext cx="43434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3152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/>
              <a:t>Electrolytic cell</a:t>
            </a:r>
            <a:br>
              <a:rPr lang="en-US" dirty="0"/>
            </a:br>
            <a:r>
              <a:rPr lang="en-US" sz="2700" dirty="0"/>
              <a:t>non-spontaneous cell (need a power source)</a:t>
            </a:r>
            <a:br>
              <a:rPr lang="en-US" sz="2700" dirty="0"/>
            </a:br>
            <a:r>
              <a:rPr lang="en-US" sz="2700" dirty="0"/>
              <a:t>electrolysis of water!!!</a:t>
            </a:r>
          </a:p>
        </p:txBody>
      </p:sp>
      <p:sp>
        <p:nvSpPr>
          <p:cNvPr id="28674" name="AutoShape 2" descr="data:image/jpeg;base64,/9j/4AAQSkZJRgABAQAAAQABAAD/2wCEAAkGBhAPEA8PDw8PDQ8OEA4NDg8NDRAPDQ4PFBAVFRQQEhIXGyYeGBkkGRQSHy8gIycpLDgsFR4xOjAqNTIrLykBCQoKDgwOGg8PGiwkHCQpLCkpLDQpLC0tLCkqLCwsKSkpLSkpKSkpLCwpLCkpKSkpKSwpNiksLCssKSkpKSkpKf/AABEIAMgAyAMBIgACEQEDEQH/xAAcAAEAAgMBAQEAAAAAAAAAAAAABQYBAggEAwf/xABGEAACAQMABgYFCAcHBQEAAAAAAQIDBBEFBhIhdLQTJDE0QbMiM1FxcxQjJTJhgZGjFTVTobHB0UJjZHKChJJDRGKi8Af/xAAZAQEBAQEBAQAAAAAAAAAAAAAAAwIEAQX/xAAiEQEAAgMBAAMAAgMAAAAAAAAAAQIDETEhBBJBgcEiMmH/2gAMAwEAAhEDEQA/AP3EAAAAAAAA5L1oXX7/AI295modaHJus66/f8be8zUN0Tui0jbBlIyVSYwbYCRtg9eNcDB9qVvOedinUqbONro6U6ijnsy4p48e0xUoyi8SjKElhuNSEoSw+x7Mkn2Hmx8jDN2jDR6NMEnqv36w42y5iBHYJPVhdesONsuYgeNQ6uQAOd0AAAAAAAAAAAAAAAAByfrOuvX3G3vMVDrA5S1nXXr7jL3mKhSieRFpG2Bg2USqLCMmUiR0FQTuLeU47VFXNGnUk1mmpyUnCEvtbi3j2IERtcf/AM71VvZQu6kejpQq0aSUalZQqZjKWy5QaezlS3NkRr/oiurq4upKNSjmhT6SlVjU2NmjGPpJb4xyms9mfeS2uNjCnY07pXNwrq5qVIUaMIpUWqc8VXOSW02o4w20svsN9B1qL6GVOdepCVJK6d2l6zYfyiEd2+l7PvIRvf2XmI/1fnZg3jRahCTUlGcXKk5LdOEZOOU/HDWPemYwXc7RokdWF16x4yz5iBHklqz36x4yz5iB5L2HVYAOd1AAAAAAAAAAAAAAAABynrMuvX3GXnMVDqw5U1m79fcZecxMpRLIjEjdIJGyRVFhImaFBvRl1JbtnSWj0nnen8nr9n/NHhtrCVSFSalCEaWypOcmnKTjKShBJPLxFlphq3eQ0TXpys7hVamk7KpCmqW3OUPkz9JKOd28zMw1WNrNOLuNG2PSwjOcHTr5w9mdK6ptqcc+PSJxa9q+1FU1lu1RpdDDEZ1044jhbFBPEvdtNbK9zZY5xqqGgLfM6LraMvbasppp06sKcKtPaT7JRlTyvHcykXuj7i4uLidK3r10rirRjKlRnOGIT2IwUkseC3faSpavZmNLXieRHppqz2LPQ9Twq218/wDjfSl/CaITBdtY9A3X6M0M/ktfFraXsrjNNroVO5hs7ae/OFnGM43lb0zoWpaVFSqulNyTkpUaiqQaU3Bpvwaae4rWdwjeNIxoktWV16x4yz5iB4GiR1ZXXrHjLPmIGpeQ6nABzOoAAAAAAAAAAAAAAAAOVtZl16+4y85iZ1Scr6zd+vuMvOYmUolkRqNkEjZIqik9GaShSo1oNS6SVSFanJL0PRpNKLaeU9rG/wBje9F9qa4uVtK+jYydTpLe6UZ14Kn0dObUqu1GntY2pz7W3hJ58D8xX9C82z+h5L/BVl+bAxakSpS0wklcznPQNWT33tPSN7Vj/ZjUjbyilDx2cVJdufAq1DWyvaSq0qcaU6VO7u6mzU6RN7VaW0tqMl2+3tLNZr0dV+C0qvykfn+kvWXHx7nzZEa/HxTX6/Xzv8rXz5N/bfq96Z1kq0LOjixjSnKlO2lOV1UcadSoo1HKlF75LE5Le8rMd5UtZ9JUbirTdvCUKVGk6MdqEYOaU/Rm0u2TjjL8XvLHrx3Wgv7yl44/7ekUhlqUiEclp4+WCS1aXXbHjLPmIEeyR1b77Y8ZZ8xA3LEOpAAczqAAAAAAAAAAAAAAAAYOWtZV16+4y85iZ1Kct6y99vuMvOYmUolk4jUjdIwkbJFkGYoutB40RLel1Ost7x/1IFMRcqGP0S8whUSt6j2anSbDSqQznYaZmf8AjVP1IaNnGcNWlCUZula6WjNQkpSg+iW6SXZ2rt9pQtIr5y4+PcebImNMaKua1rozoaFso3UritQtbCk4NbCj0sqk6j2s4XZlr3YIFUnCOxJbMofNyW5qMovZa3bnvTMY97bycXPXaXVaGP2lL8Pk9MpbLfrbT2bW2T37MqMH4Zat6ZUmikcYv1oyQ1aXXbLjLPmIHhaPfq2uu2XGWfMQEs1dRAA5nYAAAAAAAAAAAAAAAAwcuay99veMvOYmdRnLmsvfb3jLzmJlMaOXiPSN0jCNkWQZRcqH6pfC1vNgU5FwoP6Kl2d1reZANV/Ujo1/M6ufZR0yvy2UO+Xzlb41bzZF60X6jV77IaYX5cijXnrK3xq3myMY+t5OQs+uTzb0vi0/D/D0yoyRbdb38xR+LDyIFUaNxxi/XzZI6t99suMs+YgR5I6ud9suLs+YgeTxmOunjIBzO0AAAAAAAAAAAAAAAAOXdZO+3vGXnMTOojl3WRddveMvOYmUxo5eI/BsjBlFnO3SLbR/Vb4ap5kSpItlJ/Rj+21qeOH6xBqvJSOiX8xoDd2fphf+k1/Io936yr8ar5si8aIXVtAv/wAtMr8ITKRdfXq/Gq+bIxTst5OQsut3qKPxY+39jEqjLVrd6mh8Ve39jEqxuGL9atHv1bXXbLi7TmIHhZ79XO+2XF2nMQEvI66dMmDJyu0AAAAAAAAAAAAAAAAOX9ZO+3vF3fMTOoDmDWPvt7xd3zEymPqOXiOwZRhGyLOdlFqp/q3/AG1TzEVVFopv6O/20/MQjr2vJSuhe7aD/wA+mV+XUKNcPM6vxavmsvGhH1XQnxNLr8uqUev9afxanmszTsqX5Cy62epo/EXkx/oVZss+tnqqPxV7P2SKxg3DF+sEjq332y4u05iBHNEjq532y4u05iAnjMddOGQDkdwAAAAAAAAAAAAAAADDOYtY++3vF3fMTOnTmPWPvt7xd3zEyuPqObiNMgFXMyizReNHb8b7SeM+3por+ZWUy5aEoVJ21GFF0elqW9eFGNw4qlOopwapSck0tpSaWd27GU8MzM69UxxudPZoiDhb6Kg8bVOvpmnNJ5SlGFWLWfHeUWv9ap8Sp7P2jP0OzsL6q6PTQs7alQ+VTi6dzRjOlOtDHRtKtPDScsbveyEhqNOVavDpKE4yzKjUp3FKck3XjLaUVPD9Hai8vdn2oxS37KmSkzqIaa2+qo/Fx93QRKyWLWmcnThGcJU507mpRqQk4txqU6ahJbSeHvi2seDRXMlacSv0aJDV3vllxdpzECPJDVzvtlxdpzEDU8YjrpsAHG7wAAAAAAAAAAAAAAAA5j1jXXb3i7vz5nThzJrGuu3vF3fnzK4uoZuI3BnBnAwXlztGWaNNPRyqei3Tt6lNJwTa6SaltKT3r1eMrD3duNxW8Fjp4/Rze/fQnHsf1lUnuzj/ACk7N0/UVDRFK1srO5ourCtXrXEKjdXapyjB1Ix+bxjOIreeZ6RqPDc84fY4Qxvx24S/Ek79fRlhu+rcXSz751SDx/L+J7WI09tM7WvW+ioUbaMXlSkqjzOU5bUqW/Lfju+0rBZNb621Ttt29NZ3p4xS8ceOMFaPaT4zkjVmxIaud9suLtOYgeDBIauR65Z8XacxA1PGY66aABxu8AAAAAAAAAAAAAAAAOa9YafXLzirrz5nShznp+n1u74q68+ZbDHrnz8hD7Bq6Z6+iNK7UISm8tQi5tLG00vZk6Jcu3m6M90LmXQOGw3GPzWc7vTaeez/AOwfKhicYzSaU0pJSxtL3n3j9SVPZeJShPazuWzlY2cb+1E7U+2l8Oaccz5HsTD73cfo6yj7Li4f76hEKnjf4pprPZlb95OV6E/ktt6M9nprjEth7Oc7kn97PD8mfsf4HtY8TtOpY0jVqSVOM1HEowqppb96cUs+CxnceNUz73d024bqW3BRpyjSzLZpRwukkk3h78t9m8+3RLwaa7Mppr8UZxxEf4wt8i1rTGS37/Tx9GSGrsOuWfF2nnwPn0R7tAUet2nFWvnwKTHjnifXRRkwZOJ9EAAAAAAAAAAAAAAABg/ANOU+tXXE3PnTP38/CtNU+s3PEXHnSOjB2XN8jkIdU+zKz9nt3dhUqGnHWbjVeMvaUMy6GcMpujOMd/g1n3l1nRyRF9oNt7VOnBS9sKcYT96ksMrkrNo8Qx2ivURPS0VlQrwpxTlswhJqEI7TajHKzhZwfOWlovtuc+6U3/BHsqau3M90k2v7ypF4+95Z55am1fBxj/rT/kR+l4Xi9Je651lo1LG2tF0zqUa9StKptz6OUXtJJJ78+l+4hql3TXbtP/Rl/vZtV1Vuo9lNVPtp1I5/B7ze11VuJ75xVFLCSqv0nheCXgY+lttzeum9je7cnGCqRU4unOWYQjsP6yeXvW7sJmzsthtxq5i+1RjDZl71k8lHU5/2qufdT/qyVs9AKlvVSf3KMUWrjmOo5MkTGn1UCQ0FTXyq14m286B81bYPfoWni5tuIt/OiWmPHNXsP3MyAfPfVAAAAAAAAAAAAAAAAD8S0xT6zc8RcebIA6fj9ly/J5Dx7A2QDslxmyauABgOiHRAAbqmbKAAGdk9eiI9Ztvj0PNiYB5PHtew/awAfOfVAAAAAAAAf//Z"/>
          <p:cNvSpPr>
            <a:spLocks noChangeAspect="1" noChangeArrowheads="1"/>
          </p:cNvSpPr>
          <p:nvPr/>
        </p:nvSpPr>
        <p:spPr bwMode="auto">
          <a:xfrm>
            <a:off x="63500" y="-727075"/>
            <a:ext cx="1495425" cy="1495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Electrolysis_Apparat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3204882" cy="510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1600200"/>
            <a:ext cx="3288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2H</a:t>
            </a:r>
            <a:r>
              <a:rPr lang="en-US" sz="2800" baseline="-25000" dirty="0"/>
              <a:t>2</a:t>
            </a:r>
            <a:r>
              <a:rPr lang="en-US" sz="2800" dirty="0"/>
              <a:t>O </a:t>
            </a:r>
            <a:r>
              <a:rPr lang="en-US" sz="2800" dirty="0">
                <a:sym typeface="Wingdings" pitchFamily="2" charset="2"/>
              </a:rPr>
              <a:t> 2H</a:t>
            </a:r>
            <a:r>
              <a:rPr lang="en-US" sz="2800" baseline="-25000" dirty="0">
                <a:sym typeface="Wingdings" pitchFamily="2" charset="2"/>
              </a:rPr>
              <a:t>2</a:t>
            </a:r>
            <a:r>
              <a:rPr lang="en-US" sz="2800" dirty="0">
                <a:sym typeface="Wingdings" pitchFamily="2" charset="2"/>
              </a:rPr>
              <a:t>  +  O</a:t>
            </a:r>
            <a:r>
              <a:rPr lang="en-US" sz="2800" baseline="-25000" dirty="0">
                <a:sym typeface="Wingdings" pitchFamily="2" charset="2"/>
              </a:rPr>
              <a:t>2</a:t>
            </a:r>
            <a:r>
              <a:rPr lang="en-US" sz="2800" dirty="0">
                <a:sym typeface="Wingdings" pitchFamily="2" charset="2"/>
              </a:rPr>
              <a:t>  </a:t>
            </a:r>
            <a:endParaRPr lang="en-US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3152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/>
              <a:t>Electrolytic cell</a:t>
            </a:r>
            <a:br>
              <a:rPr lang="en-US" dirty="0"/>
            </a:br>
            <a:r>
              <a:rPr lang="en-US" sz="2700" dirty="0"/>
              <a:t>non-spontaneous cell (need a power source)</a:t>
            </a:r>
            <a:br>
              <a:rPr lang="en-US" sz="2700" dirty="0"/>
            </a:br>
            <a:r>
              <a:rPr lang="en-US" sz="2700" dirty="0"/>
              <a:t>electroplating</a:t>
            </a:r>
            <a:br>
              <a:rPr lang="en-US" sz="2700" dirty="0"/>
            </a:br>
            <a:r>
              <a:rPr lang="en-US" sz="2700" dirty="0"/>
              <a:t>electrolysis of water!!!</a:t>
            </a:r>
          </a:p>
        </p:txBody>
      </p:sp>
      <p:sp>
        <p:nvSpPr>
          <p:cNvPr id="28674" name="AutoShape 2" descr="data:image/jpeg;base64,/9j/4AAQSkZJRgABAQAAAQABAAD/2wCEAAkGBhAPEA8PDw8PDQ8OEA4NDg8NDRAPDQ4PFBAVFRQQEhIXGyYeGBkkGRQSHy8gIycpLDgsFR4xOjAqNTIrLykBCQoKDgwOGg8PGiwkHCQpLCkpLDQpLC0tLCkqLCwsKSkpLSkpKSkpLCwpLCkpKSkpKSwpNiksLCssKSkpKSkpKf/AABEIAMgAyAMBIgACEQEDEQH/xAAcAAEAAgMBAQEAAAAAAAAAAAAABQYBAggEAwf/xABGEAACAQMABgYFCAcHBQEAAAAAAQIDBBEFBhIhdLQTJDE0QbMiM1FxcxQjJTJhgZGjFTVTobHB0UJjZHKChJJDRGKi8Af/xAAZAQEBAQEBAQAAAAAAAAAAAAAAAwIEAQX/xAAiEQEAAgMBAAMAAgMAAAAAAAAAAQIDETEhBBJBgcEiMmH/2gAMAwEAAhEDEQA/AP3EAAAAAAAA5L1oXX7/AI295modaHJus66/f8be8zUN0Tui0jbBlIyVSYwbYCRtg9eNcDB9qVvOedinUqbONro6U6ijnsy4p48e0xUoyi8SjKElhuNSEoSw+x7Mkn2Hmx8jDN2jDR6NMEnqv36w42y5iBHYJPVhdesONsuYgeNQ6uQAOd0AAAAAAAAAAAAAAAAByfrOuvX3G3vMVDrA5S1nXXr7jL3mKhSieRFpG2Bg2USqLCMmUiR0FQTuLeU47VFXNGnUk1mmpyUnCEvtbi3j2IERtcf/AM71VvZQu6kejpQq0aSUalZQqZjKWy5QaezlS3NkRr/oiurq4upKNSjmhT6SlVjU2NmjGPpJb4xyms9mfeS2uNjCnY07pXNwrq5qVIUaMIpUWqc8VXOSW02o4w20svsN9B1qL6GVOdepCVJK6d2l6zYfyiEd2+l7PvIRvf2XmI/1fnZg3jRahCTUlGcXKk5LdOEZOOU/HDWPemYwXc7RokdWF16x4yz5iBHklqz36x4yz5iB5L2HVYAOd1AAAAAAAAAAAAAAAABynrMuvX3GXnMVDqw5U1m79fcZecxMpRLIjEjdIJGyRVFhImaFBvRl1JbtnSWj0nnen8nr9n/NHhtrCVSFSalCEaWypOcmnKTjKShBJPLxFlphq3eQ0TXpys7hVamk7KpCmqW3OUPkz9JKOd28zMw1WNrNOLuNG2PSwjOcHTr5w9mdK6ptqcc+PSJxa9q+1FU1lu1RpdDDEZ1044jhbFBPEvdtNbK9zZY5xqqGgLfM6LraMvbasppp06sKcKtPaT7JRlTyvHcykXuj7i4uLidK3r10rirRjKlRnOGIT2IwUkseC3faSpavZmNLXieRHppqz2LPQ9Twq218/wDjfSl/CaITBdtY9A3X6M0M/ktfFraXsrjNNroVO5hs7ae/OFnGM43lb0zoWpaVFSqulNyTkpUaiqQaU3Bpvwaae4rWdwjeNIxoktWV16x4yz5iB4GiR1ZXXrHjLPmIGpeQ6nABzOoAAAAAAAAAAAAAAAAOVtZl16+4y85iZ1Scr6zd+vuMvOYmUolkRqNkEjZIqik9GaShSo1oNS6SVSFanJL0PRpNKLaeU9rG/wBje9F9qa4uVtK+jYydTpLe6UZ14Kn0dObUqu1GntY2pz7W3hJ58D8xX9C82z+h5L/BVl+bAxakSpS0wklcznPQNWT33tPSN7Vj/ZjUjbyilDx2cVJdufAq1DWyvaSq0qcaU6VO7u6mzU6RN7VaW0tqMl2+3tLNZr0dV+C0qvykfn+kvWXHx7nzZEa/HxTX6/Xzv8rXz5N/bfq96Z1kq0LOjixjSnKlO2lOV1UcadSoo1HKlF75LE5Le8rMd5UtZ9JUbirTdvCUKVGk6MdqEYOaU/Rm0u2TjjL8XvLHrx3Wgv7yl44/7ekUhlqUiEclp4+WCS1aXXbHjLPmIEeyR1b77Y8ZZ8xA3LEOpAAczqAAAAAAAAAAAAAAAAYOWtZV16+4y85iZ1Kct6y99vuMvOYmUolk4jUjdIwkbJFkGYoutB40RLel1Ost7x/1IFMRcqGP0S8whUSt6j2anSbDSqQznYaZmf8AjVP1IaNnGcNWlCUZula6WjNQkpSg+iW6SXZ2rt9pQtIr5y4+PcebImNMaKua1rozoaFso3UritQtbCk4NbCj0sqk6j2s4XZlr3YIFUnCOxJbMofNyW5qMovZa3bnvTMY97bycXPXaXVaGP2lL8Pk9MpbLfrbT2bW2T37MqMH4Zat6ZUmikcYv1oyQ1aXXbLjLPmIHhaPfq2uu2XGWfMQEs1dRAA5nYAAAAAAAAAAAAAAAAwcuay99veMvOYmdRnLmsvfb3jLzmJlMaOXiPSN0jCNkWQZRcqH6pfC1vNgU5FwoP6Kl2d1reZANV/Ujo1/M6ufZR0yvy2UO+Xzlb41bzZF60X6jV77IaYX5cijXnrK3xq3myMY+t5OQs+uTzb0vi0/D/D0yoyRbdb38xR+LDyIFUaNxxi/XzZI6t99suMs+YgR5I6ud9suLs+YgeTxmOunjIBzO0AAAAAAAAAAAAAAAAOXdZO+3vGXnMTOojl3WRddveMvOYmUxo5eI/BsjBlFnO3SLbR/Vb4ap5kSpItlJ/Rj+21qeOH6xBqvJSOiX8xoDd2fphf+k1/Io936yr8ar5si8aIXVtAv/wAtMr8ITKRdfXq/Gq+bIxTst5OQsut3qKPxY+39jEqjLVrd6mh8Ve39jEqxuGL9atHv1bXXbLi7TmIHhZ79XO+2XF2nMQEvI66dMmDJyu0AAAAAAAAAAAAAAAAOX9ZO+3vF3fMTOoDmDWPvt7xd3zEymPqOXiOwZRhGyLOdlFqp/q3/AG1TzEVVFopv6O/20/MQjr2vJSuhe7aD/wA+mV+XUKNcPM6vxavmsvGhH1XQnxNLr8uqUev9afxanmszTsqX5Cy62epo/EXkx/oVZss+tnqqPxV7P2SKxg3DF+sEjq332y4u05iBHNEjq532y4u05iAnjMddOGQDkdwAAAAAAAAAAAAAAADDOYtY++3vF3fMTOnTmPWPvt7xd3zEyuPqObiNMgFXMyizReNHb8b7SeM+3por+ZWUy5aEoVJ21GFF0elqW9eFGNw4qlOopwapSck0tpSaWd27GU8MzM69UxxudPZoiDhb6Kg8bVOvpmnNJ5SlGFWLWfHeUWv9ap8Sp7P2jP0OzsL6q6PTQs7alQ+VTi6dzRjOlOtDHRtKtPDScsbveyEhqNOVavDpKE4yzKjUp3FKck3XjLaUVPD9Hai8vdn2oxS37KmSkzqIaa2+qo/Fx93QRKyWLWmcnThGcJU507mpRqQk4txqU6ahJbSeHvi2seDRXMlacSv0aJDV3vllxdpzECPJDVzvtlxdpzEDU8YjrpsAHG7wAAAAAAAAAAAAAAAA5j1jXXb3i7vz5nThzJrGuu3vF3fnzK4uoZuI3BnBnAwXlztGWaNNPRyqei3Tt6lNJwTa6SaltKT3r1eMrD3duNxW8Fjp4/Rze/fQnHsf1lUnuzj/ACk7N0/UVDRFK1srO5ourCtXrXEKjdXapyjB1Ix+bxjOIreeZ6RqPDc84fY4Qxvx24S/Ek79fRlhu+rcXSz751SDx/L+J7WI09tM7WvW+ioUbaMXlSkqjzOU5bUqW/Lfju+0rBZNb621Ttt29NZ3p4xS8ceOMFaPaT4zkjVmxIaud9suLtOYgeDBIauR65Z8XacxA1PGY66aABxu8AAAAAAAAAAAAAAAAOa9YafXLzirrz5nShznp+n1u74q68+ZbDHrnz8hD7Bq6Z6+iNK7UISm8tQi5tLG00vZk6Jcu3m6M90LmXQOGw3GPzWc7vTaeez/AOwfKhicYzSaU0pJSxtL3n3j9SVPZeJShPazuWzlY2cb+1E7U+2l8Oaccz5HsTD73cfo6yj7Li4f76hEKnjf4pprPZlb95OV6E/ktt6M9nprjEth7Oc7kn97PD8mfsf4HtY8TtOpY0jVqSVOM1HEowqppb96cUs+CxnceNUz73d024bqW3BRpyjSzLZpRwukkk3h78t9m8+3RLwaa7Mppr8UZxxEf4wt8i1rTGS37/Tx9GSGrsOuWfF2nnwPn0R7tAUet2nFWvnwKTHjnifXRRkwZOJ9EAAAAAAAAAAAAAAABg/ANOU+tXXE3PnTP38/CtNU+s3PEXHnSOjB2XN8jkIdU+zKz9nt3dhUqGnHWbjVeMvaUMy6GcMpujOMd/g1n3l1nRyRF9oNt7VOnBS9sKcYT96ksMrkrNo8Qx2ivURPS0VlQrwpxTlswhJqEI7TajHKzhZwfOWlovtuc+6U3/BHsqau3M90k2v7ypF4+95Z55am1fBxj/rT/kR+l4Xi9Je651lo1LG2tF0zqUa9StKptz6OUXtJJJ78+l+4hql3TXbtP/Rl/vZtV1Vuo9lNVPtp1I5/B7ze11VuJ75xVFLCSqv0nheCXgY+lttzeum9je7cnGCqRU4unOWYQjsP6yeXvW7sJmzsthtxq5i+1RjDZl71k8lHU5/2qufdT/qyVs9AKlvVSf3KMUWrjmOo5MkTGn1UCQ0FTXyq14m286B81bYPfoWni5tuIt/OiWmPHNXsP3MyAfPfVAAAAAAAAAAAAAAAAD8S0xT6zc8RcebIA6fj9ly/J5Dx7A2QDslxmyauABgOiHRAAbqmbKAAGdk9eiI9Ztvj0PNiYB5PHtew/awAfOfVAAAAAAAAf//Z"/>
          <p:cNvSpPr>
            <a:spLocks noChangeAspect="1" noChangeArrowheads="1"/>
          </p:cNvSpPr>
          <p:nvPr/>
        </p:nvSpPr>
        <p:spPr bwMode="auto">
          <a:xfrm>
            <a:off x="63500" y="-727075"/>
            <a:ext cx="1495425" cy="1495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 descr="Separate Hydrogen and Oxygen from Water Through Electroly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05000"/>
            <a:ext cx="5867400" cy="4563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315200" cy="1676400"/>
          </a:xfrm>
        </p:spPr>
        <p:txBody>
          <a:bodyPr>
            <a:normAutofit/>
          </a:bodyPr>
          <a:lstStyle/>
          <a:p>
            <a:pPr algn="ctr"/>
            <a:r>
              <a:rPr lang="en-US" u="sng" dirty="0"/>
              <a:t>Electrolytic cell</a:t>
            </a:r>
            <a:br>
              <a:rPr lang="en-US" dirty="0"/>
            </a:br>
            <a:r>
              <a:rPr lang="en-US" sz="2700" dirty="0"/>
              <a:t>non-spontaneous cell (need a power source)</a:t>
            </a:r>
            <a:br>
              <a:rPr lang="en-US" sz="2700" dirty="0"/>
            </a:br>
            <a:r>
              <a:rPr lang="en-US" sz="2700" dirty="0"/>
              <a:t>(separation of a fused salt)</a:t>
            </a:r>
          </a:p>
        </p:txBody>
      </p:sp>
      <p:sp>
        <p:nvSpPr>
          <p:cNvPr id="28674" name="AutoShape 2" descr="data:image/jpeg;base64,/9j/4AAQSkZJRgABAQAAAQABAAD/2wCEAAkGBhAPEA8PDw8PDQ8OEA4NDg8NDRAPDQ4PFBAVFRQQEhIXGyYeGBkkGRQSHy8gIycpLDgsFR4xOjAqNTIrLykBCQoKDgwOGg8PGiwkHCQpLCkpLDQpLC0tLCkqLCwsKSkpLSkpKSkpLCwpLCkpKSkpKSwpNiksLCssKSkpKSkpKf/AABEIAMgAyAMBIgACEQEDEQH/xAAcAAEAAgMBAQEAAAAAAAAAAAAABQYBAggEAwf/xABGEAACAQMABgYFCAcHBQEAAAAAAQIDBBEFBhIhdLQTJDE0QbMiM1FxcxQjJTJhgZGjFTVTobHB0UJjZHKChJJDRGKi8Af/xAAZAQEBAQEBAQAAAAAAAAAAAAAAAwIEAQX/xAAiEQEAAgMBAAMAAgMAAAAAAAAAAQIDETEhBBJBgcEiMmH/2gAMAwEAAhEDEQA/AP3EAAAAAAAA5L1oXX7/AI295modaHJus66/f8be8zUN0Tui0jbBlIyVSYwbYCRtg9eNcDB9qVvOedinUqbONro6U6ijnsy4p48e0xUoyi8SjKElhuNSEoSw+x7Mkn2Hmx8jDN2jDR6NMEnqv36w42y5iBHYJPVhdesONsuYgeNQ6uQAOd0AAAAAAAAAAAAAAAAByfrOuvX3G3vMVDrA5S1nXXr7jL3mKhSieRFpG2Bg2USqLCMmUiR0FQTuLeU47VFXNGnUk1mmpyUnCEvtbi3j2IERtcf/AM71VvZQu6kejpQq0aSUalZQqZjKWy5QaezlS3NkRr/oiurq4upKNSjmhT6SlVjU2NmjGPpJb4xyms9mfeS2uNjCnY07pXNwrq5qVIUaMIpUWqc8VXOSW02o4w20svsN9B1qL6GVOdepCVJK6d2l6zYfyiEd2+l7PvIRvf2XmI/1fnZg3jRahCTUlGcXKk5LdOEZOOU/HDWPemYwXc7RokdWF16x4yz5iBHklqz36x4yz5iB5L2HVYAOd1AAAAAAAAAAAAAAAABynrMuvX3GXnMVDqw5U1m79fcZecxMpRLIjEjdIJGyRVFhImaFBvRl1JbtnSWj0nnen8nr9n/NHhtrCVSFSalCEaWypOcmnKTjKShBJPLxFlphq3eQ0TXpys7hVamk7KpCmqW3OUPkz9JKOd28zMw1WNrNOLuNG2PSwjOcHTr5w9mdK6ptqcc+PSJxa9q+1FU1lu1RpdDDEZ1044jhbFBPEvdtNbK9zZY5xqqGgLfM6LraMvbasppp06sKcKtPaT7JRlTyvHcykXuj7i4uLidK3r10rirRjKlRnOGIT2IwUkseC3faSpavZmNLXieRHppqz2LPQ9Twq218/wDjfSl/CaITBdtY9A3X6M0M/ktfFraXsrjNNroVO5hs7ae/OFnGM43lb0zoWpaVFSqulNyTkpUaiqQaU3Bpvwaae4rWdwjeNIxoktWV16x4yz5iB4GiR1ZXXrHjLPmIGpeQ6nABzOoAAAAAAAAAAAAAAAAOVtZl16+4y85iZ1Scr6zd+vuMvOYmUolkRqNkEjZIqik9GaShSo1oNS6SVSFanJL0PRpNKLaeU9rG/wBje9F9qa4uVtK+jYydTpLe6UZ14Kn0dObUqu1GntY2pz7W3hJ58D8xX9C82z+h5L/BVl+bAxakSpS0wklcznPQNWT33tPSN7Vj/ZjUjbyilDx2cVJdufAq1DWyvaSq0qcaU6VO7u6mzU6RN7VaW0tqMl2+3tLNZr0dV+C0qvykfn+kvWXHx7nzZEa/HxTX6/Xzv8rXz5N/bfq96Z1kq0LOjixjSnKlO2lOV1UcadSoo1HKlF75LE5Le8rMd5UtZ9JUbirTdvCUKVGk6MdqEYOaU/Rm0u2TjjL8XvLHrx3Wgv7yl44/7ekUhlqUiEclp4+WCS1aXXbHjLPmIEeyR1b77Y8ZZ8xA3LEOpAAczqAAAAAAAAAAAAAAAAYOWtZV16+4y85iZ1Kct6y99vuMvOYmUolk4jUjdIwkbJFkGYoutB40RLel1Ost7x/1IFMRcqGP0S8whUSt6j2anSbDSqQznYaZmf8AjVP1IaNnGcNWlCUZula6WjNQkpSg+iW6SXZ2rt9pQtIr5y4+PcebImNMaKua1rozoaFso3UritQtbCk4NbCj0sqk6j2s4XZlr3YIFUnCOxJbMofNyW5qMovZa3bnvTMY97bycXPXaXVaGP2lL8Pk9MpbLfrbT2bW2T37MqMH4Zat6ZUmikcYv1oyQ1aXXbLjLPmIHhaPfq2uu2XGWfMQEs1dRAA5nYAAAAAAAAAAAAAAAAwcuay99veMvOYmdRnLmsvfb3jLzmJlMaOXiPSN0jCNkWQZRcqH6pfC1vNgU5FwoP6Kl2d1reZANV/Ujo1/M6ufZR0yvy2UO+Xzlb41bzZF60X6jV77IaYX5cijXnrK3xq3myMY+t5OQs+uTzb0vi0/D/D0yoyRbdb38xR+LDyIFUaNxxi/XzZI6t99suMs+YgR5I6ud9suLs+YgeTxmOunjIBzO0AAAAAAAAAAAAAAAAOXdZO+3vGXnMTOojl3WRddveMvOYmUxo5eI/BsjBlFnO3SLbR/Vb4ap5kSpItlJ/Rj+21qeOH6xBqvJSOiX8xoDd2fphf+k1/Io936yr8ar5si8aIXVtAv/wAtMr8ITKRdfXq/Gq+bIxTst5OQsut3qKPxY+39jEqjLVrd6mh8Ve39jEqxuGL9atHv1bXXbLi7TmIHhZ79XO+2XF2nMQEvI66dMmDJyu0AAAAAAAAAAAAAAAAOX9ZO+3vF3fMTOoDmDWPvt7xd3zEymPqOXiOwZRhGyLOdlFqp/q3/AG1TzEVVFopv6O/20/MQjr2vJSuhe7aD/wA+mV+XUKNcPM6vxavmsvGhH1XQnxNLr8uqUev9afxanmszTsqX5Cy62epo/EXkx/oVZss+tnqqPxV7P2SKxg3DF+sEjq332y4u05iBHNEjq532y4u05iAnjMddOGQDkdwAAAAAAAAAAAAAAADDOYtY++3vF3fMTOnTmPWPvt7xd3zEyuPqObiNMgFXMyizReNHb8b7SeM+3por+ZWUy5aEoVJ21GFF0elqW9eFGNw4qlOopwapSck0tpSaWd27GU8MzM69UxxudPZoiDhb6Kg8bVOvpmnNJ5SlGFWLWfHeUWv9ap8Sp7P2jP0OzsL6q6PTQs7alQ+VTi6dzRjOlOtDHRtKtPDScsbveyEhqNOVavDpKE4yzKjUp3FKck3XjLaUVPD9Hai8vdn2oxS37KmSkzqIaa2+qo/Fx93QRKyWLWmcnThGcJU507mpRqQk4txqU6ahJbSeHvi2seDRXMlacSv0aJDV3vllxdpzECPJDVzvtlxdpzEDU8YjrpsAHG7wAAAAAAAAAAAAAAAA5j1jXXb3i7vz5nThzJrGuu3vF3fnzK4uoZuI3BnBnAwXlztGWaNNPRyqei3Tt6lNJwTa6SaltKT3r1eMrD3duNxW8Fjp4/Rze/fQnHsf1lUnuzj/ACk7N0/UVDRFK1srO5ourCtXrXEKjdXapyjB1Ix+bxjOIreeZ6RqPDc84fY4Qxvx24S/Ek79fRlhu+rcXSz751SDx/L+J7WI09tM7WvW+ioUbaMXlSkqjzOU5bUqW/Lfju+0rBZNb621Ttt29NZ3p4xS8ceOMFaPaT4zkjVmxIaud9suLtOYgeDBIauR65Z8XacxA1PGY66aABxu8AAAAAAAAAAAAAAAAOa9YafXLzirrz5nShznp+n1u74q68+ZbDHrnz8hD7Bq6Z6+iNK7UISm8tQi5tLG00vZk6Jcu3m6M90LmXQOGw3GPzWc7vTaeez/AOwfKhicYzSaU0pJSxtL3n3j9SVPZeJShPazuWzlY2cb+1E7U+2l8Oaccz5HsTD73cfo6yj7Li4f76hEKnjf4pprPZlb95OV6E/ktt6M9nprjEth7Oc7kn97PD8mfsf4HtY8TtOpY0jVqSVOM1HEowqppb96cUs+CxnceNUz73d024bqW3BRpyjSzLZpRwukkk3h78t9m8+3RLwaa7Mppr8UZxxEf4wt8i1rTGS37/Tx9GSGrsOuWfF2nnwPn0R7tAUet2nFWvnwKTHjnifXRRkwZOJ9EAAAAAAAAAAAAAAABg/ANOU+tXXE3PnTP38/CtNU+s3PEXHnSOjB2XN8jkIdU+zKz9nt3dhUqGnHWbjVeMvaUMy6GcMpujOMd/g1n3l1nRyRF9oNt7VOnBS9sKcYT96ksMrkrNo8Qx2ivURPS0VlQrwpxTlswhJqEI7TajHKzhZwfOWlovtuc+6U3/BHsqau3M90k2v7ypF4+95Z55am1fBxj/rT/kR+l4Xi9Je651lo1LG2tF0zqUa9StKptz6OUXtJJJ78+l+4hql3TXbtP/Rl/vZtV1Vuo9lNVPtp1I5/B7ze11VuJ75xVFLCSqv0nheCXgY+lttzeum9je7cnGCqRU4unOWYQjsP6yeXvW7sJmzsthtxq5i+1RjDZl71k8lHU5/2qufdT/qyVs9AKlvVSf3KMUWrjmOo5MkTGn1UCQ0FTXyq14m286B81bYPfoWni5tuIt/OiWmPHNXsP3MyAfPfVAAAAAAAAAAAAAAAAD8S0xT6zc8RcebIA6fj9ly/J5Dx7A2QDslxmyauABgOiHRAAbqmbKAAGdk9eiI9Ztvj0PNiYB5PHtew/awAfOfVAAAAAAAAf//Z"/>
          <p:cNvSpPr>
            <a:spLocks noChangeAspect="1" noChangeArrowheads="1"/>
          </p:cNvSpPr>
          <p:nvPr/>
        </p:nvSpPr>
        <p:spPr bwMode="auto">
          <a:xfrm>
            <a:off x="63500" y="-727075"/>
            <a:ext cx="1495425" cy="1495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533400" y="3124200"/>
            <a:ext cx="2667000" cy="2590800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4114800"/>
            <a:ext cx="533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4038600"/>
            <a:ext cx="533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6" idx="0"/>
          </p:cNvCxnSpPr>
          <p:nvPr/>
        </p:nvCxnSpPr>
        <p:spPr>
          <a:xfrm flipV="1">
            <a:off x="1028700" y="1981200"/>
            <a:ext cx="38100" cy="2133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743200" y="2057400"/>
            <a:ext cx="0" cy="1981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66800" y="1981200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09800" y="2057400"/>
            <a:ext cx="5715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57600" y="2209800"/>
            <a:ext cx="3560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2NaCl </a:t>
            </a:r>
            <a:r>
              <a:rPr lang="en-US" sz="2800" dirty="0">
                <a:sym typeface="Wingdings" pitchFamily="2" charset="2"/>
              </a:rPr>
              <a:t> 2Na  +  Cl</a:t>
            </a:r>
            <a:r>
              <a:rPr lang="en-US" sz="2800" baseline="-25000" dirty="0">
                <a:sym typeface="Wingdings" pitchFamily="2" charset="2"/>
              </a:rPr>
              <a:t>2</a:t>
            </a:r>
            <a:r>
              <a:rPr lang="en-US" sz="2800" dirty="0">
                <a:sym typeface="Wingdings" pitchFamily="2" charset="2"/>
              </a:rPr>
              <a:t>  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Assigning oxidation numbers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Binary Compounds</a:t>
            </a:r>
          </a:p>
          <a:p>
            <a:pPr>
              <a:buNone/>
            </a:pPr>
            <a:r>
              <a:rPr lang="en-US" dirty="0"/>
              <a:t>           1. Start with the Non Metal</a:t>
            </a:r>
          </a:p>
          <a:p>
            <a:pPr>
              <a:buNone/>
            </a:pPr>
            <a:r>
              <a:rPr lang="en-US" dirty="0"/>
              <a:t>            2. Finish with the Metal</a:t>
            </a:r>
          </a:p>
          <a:p>
            <a:pPr>
              <a:buNone/>
            </a:pPr>
            <a:r>
              <a:rPr lang="en-US" dirty="0"/>
              <a:t>            3.  Sum up must = 0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C44CB5-C0B7-4D4E-8FC6-0414607AB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50" y="3810000"/>
            <a:ext cx="69469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4D416-41B3-446A-9953-5CC232B85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Electrochemical versus Electrolytic Cells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7E1B4-1B28-47A8-8CC1-EB32C8BE08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Ox/Red Cat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94C62D-AFE2-4A88-9E3C-A4486249FE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Electrochemical Cells</a:t>
            </a:r>
          </a:p>
          <a:p>
            <a:pPr marL="0" indent="0">
              <a:buNone/>
            </a:pPr>
            <a:r>
              <a:rPr lang="en-US" dirty="0"/>
              <a:t>(ex:  voltaic or galvanic)</a:t>
            </a:r>
          </a:p>
          <a:p>
            <a:r>
              <a:rPr lang="en-US" dirty="0"/>
              <a:t>A chemical reaction is used to produce an electric current</a:t>
            </a:r>
          </a:p>
          <a:p>
            <a:r>
              <a:rPr lang="en-US" dirty="0"/>
              <a:t>Spontaneous reaction: (table J/+</a:t>
            </a:r>
            <a:r>
              <a:rPr lang="en-US" dirty="0" err="1"/>
              <a:t>Evolt</a:t>
            </a:r>
            <a:r>
              <a:rPr lang="en-US" dirty="0"/>
              <a:t>)</a:t>
            </a:r>
          </a:p>
          <a:p>
            <a:r>
              <a:rPr lang="en-US" dirty="0"/>
              <a:t>Anode:  oxidation (-)</a:t>
            </a:r>
          </a:p>
          <a:p>
            <a:pPr marL="0" indent="0">
              <a:buNone/>
            </a:pPr>
            <a:r>
              <a:rPr lang="en-US" dirty="0"/>
              <a:t>Cathode: Reduction(+)</a:t>
            </a:r>
          </a:p>
          <a:p>
            <a:pPr marL="0" indent="0">
              <a:buNone/>
            </a:pPr>
            <a:r>
              <a:rPr lang="en-US" dirty="0"/>
              <a:t>Electrons flow through a wire from anode to cathode</a:t>
            </a:r>
          </a:p>
          <a:p>
            <a:r>
              <a:rPr lang="en-US" dirty="0"/>
              <a:t>Salt bridge:  permits migration of ions </a:t>
            </a:r>
          </a:p>
          <a:p>
            <a:pPr marL="0" indent="0">
              <a:buNone/>
            </a:pPr>
            <a:r>
              <a:rPr lang="en-US" dirty="0"/>
              <a:t>Anions: (- ions) flow into anode compartment</a:t>
            </a:r>
          </a:p>
          <a:p>
            <a:pPr marL="0" indent="0">
              <a:buNone/>
            </a:pPr>
            <a:r>
              <a:rPr lang="en-US" dirty="0"/>
              <a:t>Cations</a:t>
            </a:r>
            <a:r>
              <a:rPr lang="en-US" dirty="0">
                <a:sym typeface="Wingdings" panose="05000000000000000000" pitchFamily="2" charset="2"/>
              </a:rPr>
              <a:t>: (+ ions) flow into cathode compartment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935E2D-3F4E-4C16-9750-F3EFEDE34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AOL/VAN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705B38-BD6F-4808-B887-692BC82C746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Electrolytic cells</a:t>
            </a:r>
          </a:p>
          <a:p>
            <a:pPr marL="0" indent="0">
              <a:buNone/>
            </a:pPr>
            <a:r>
              <a:rPr lang="en-US" dirty="0"/>
              <a:t>(ex: electroplating or electrolysis)</a:t>
            </a:r>
          </a:p>
          <a:p>
            <a:r>
              <a:rPr lang="en-US" dirty="0"/>
              <a:t>Electricity is used to force a reaction</a:t>
            </a:r>
          </a:p>
          <a:p>
            <a:r>
              <a:rPr lang="en-US" dirty="0"/>
              <a:t>Nonspontaneous reaction:(table J/-E volt)</a:t>
            </a:r>
          </a:p>
          <a:p>
            <a:r>
              <a:rPr lang="en-US" dirty="0"/>
              <a:t>Anode:  oxidation(+ terminal)</a:t>
            </a:r>
          </a:p>
          <a:p>
            <a:pPr marL="0" indent="0">
              <a:buNone/>
            </a:pPr>
            <a:r>
              <a:rPr lang="en-US" dirty="0"/>
              <a:t>Cathode : reduction (-terminal)</a:t>
            </a:r>
          </a:p>
          <a:p>
            <a:r>
              <a:rPr lang="en-US" dirty="0"/>
              <a:t>Needs a battery</a:t>
            </a:r>
          </a:p>
          <a:p>
            <a:r>
              <a:rPr lang="en-US" dirty="0"/>
              <a:t>Note:  In electroplating </a:t>
            </a:r>
          </a:p>
          <a:p>
            <a:pPr marL="0" indent="0">
              <a:buNone/>
            </a:pPr>
            <a:r>
              <a:rPr lang="en-US" dirty="0"/>
              <a:t>Metal plated:  anode</a:t>
            </a:r>
          </a:p>
          <a:p>
            <a:pPr marL="0" indent="0">
              <a:buNone/>
            </a:pPr>
            <a:r>
              <a:rPr lang="en-US" dirty="0"/>
              <a:t>Object: cathode</a:t>
            </a:r>
          </a:p>
        </p:txBody>
      </p:sp>
    </p:spTree>
    <p:extLst>
      <p:ext uri="{BB962C8B-B14F-4D97-AF65-F5344CB8AC3E}">
        <p14:creationId xmlns:p14="http://schemas.microsoft.com/office/powerpoint/2010/main" val="1794987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Assigning oxidation numbers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Ternary Compounds</a:t>
            </a:r>
          </a:p>
          <a:p>
            <a:pPr>
              <a:buNone/>
            </a:pPr>
            <a:r>
              <a:rPr lang="en-US" dirty="0"/>
              <a:t>           1. Start with the Non Metal /oxygen               </a:t>
            </a:r>
          </a:p>
          <a:p>
            <a:pPr>
              <a:buNone/>
            </a:pPr>
            <a:r>
              <a:rPr lang="en-US" dirty="0"/>
              <a:t>           2. Go to the Metal/hydrogen</a:t>
            </a:r>
          </a:p>
          <a:p>
            <a:pPr>
              <a:buNone/>
            </a:pPr>
            <a:r>
              <a:rPr lang="en-US" dirty="0"/>
              <a:t>           3.  Finish up in the middle</a:t>
            </a:r>
          </a:p>
          <a:p>
            <a:pPr>
              <a:buNone/>
            </a:pPr>
            <a:r>
              <a:rPr lang="en-US" dirty="0"/>
              <a:t>           4.  Sum up must = 0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</a:t>
            </a: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D70924FA-F0AB-453D-A2BD-E3C3A43D7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219884"/>
            <a:ext cx="74676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Redox</a:t>
            </a:r>
            <a:r>
              <a:rPr lang="en-US" dirty="0"/>
              <a:t> Reactions</a:t>
            </a:r>
            <a:br>
              <a:rPr lang="en-US" dirty="0"/>
            </a:br>
            <a:r>
              <a:rPr lang="en-US" sz="2000" dirty="0"/>
              <a:t>(reactions where </a:t>
            </a:r>
            <a:r>
              <a:rPr lang="en-US" sz="2000" u="sng" dirty="0"/>
              <a:t>both</a:t>
            </a:r>
            <a:r>
              <a:rPr lang="en-US" sz="2000" dirty="0"/>
              <a:t> Oxidation and Reduction take place)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1828800" cy="674687"/>
          </a:xfrm>
        </p:spPr>
        <p:txBody>
          <a:bodyPr>
            <a:normAutofit fontScale="92500"/>
          </a:bodyPr>
          <a:lstStyle/>
          <a:p>
            <a:r>
              <a:rPr lang="en-US" dirty="0"/>
              <a:t>1. Oxidation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038600" y="1524000"/>
            <a:ext cx="3520440" cy="457200"/>
          </a:xfrm>
        </p:spPr>
        <p:txBody>
          <a:bodyPr>
            <a:normAutofit fontScale="92500"/>
          </a:bodyPr>
          <a:lstStyle/>
          <a:p>
            <a:r>
              <a:rPr lang="en-US" dirty="0"/>
              <a:t>Reduction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" y="23622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/>
              <a:t>Loss of Electrons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Half Reactions                              Mg</a:t>
            </a:r>
            <a:r>
              <a:rPr lang="en-US" baseline="30000" dirty="0"/>
              <a:t>0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Mg</a:t>
            </a:r>
            <a:r>
              <a:rPr lang="en-US" baseline="30000" dirty="0">
                <a:sym typeface="Wingdings" pitchFamily="2" charset="2"/>
              </a:rPr>
              <a:t>+2</a:t>
            </a:r>
            <a:r>
              <a:rPr lang="en-US" dirty="0">
                <a:sym typeface="Wingdings" pitchFamily="2" charset="2"/>
              </a:rPr>
              <a:t>  +  2e</a:t>
            </a:r>
            <a:r>
              <a:rPr lang="en-US" baseline="30000" dirty="0">
                <a:sym typeface="Wingdings" pitchFamily="2" charset="2"/>
              </a:rPr>
              <a:t>-</a:t>
            </a:r>
            <a:r>
              <a:rPr lang="en-US" dirty="0">
                <a:sym typeface="Wingdings" pitchFamily="2" charset="2"/>
              </a:rPr>
              <a:t>                                </a:t>
            </a:r>
          </a:p>
          <a:p>
            <a:pPr marL="342900" indent="-342900"/>
            <a:r>
              <a:rPr lang="en-US" dirty="0">
                <a:sym typeface="Wingdings" pitchFamily="2" charset="2"/>
              </a:rPr>
              <a:t>                       (product)          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62400" y="2286000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gain of Electrons</a:t>
            </a:r>
          </a:p>
          <a:p>
            <a:endParaRPr lang="en-US" dirty="0"/>
          </a:p>
          <a:p>
            <a:r>
              <a:rPr lang="en-US" dirty="0"/>
              <a:t>Half Reaction</a:t>
            </a:r>
          </a:p>
          <a:p>
            <a:r>
              <a:rPr lang="en-US" dirty="0"/>
              <a:t>	2e</a:t>
            </a:r>
            <a:r>
              <a:rPr lang="en-US" baseline="30000" dirty="0"/>
              <a:t>-</a:t>
            </a:r>
            <a:r>
              <a:rPr lang="en-US" dirty="0"/>
              <a:t> + Mg</a:t>
            </a:r>
            <a:r>
              <a:rPr lang="en-US" baseline="30000" dirty="0"/>
              <a:t>+2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Mg</a:t>
            </a:r>
            <a:r>
              <a:rPr lang="en-US" baseline="30000" dirty="0">
                <a:sym typeface="Wingdings" pitchFamily="2" charset="2"/>
              </a:rPr>
              <a:t>0</a:t>
            </a:r>
            <a:endParaRPr lang="en-US" dirty="0">
              <a:sym typeface="Wingdings" pitchFamily="2" charset="2"/>
            </a:endParaRPr>
          </a:p>
          <a:p>
            <a:r>
              <a:rPr lang="en-US" baseline="30000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        (reactant)</a:t>
            </a:r>
            <a:endParaRPr lang="en-US" baseline="30000" dirty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810000"/>
            <a:ext cx="350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aseline="30000" dirty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3886200"/>
            <a:ext cx="80772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Leo says </a:t>
            </a:r>
            <a:r>
              <a:rPr lang="en-US" sz="38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ger</a:t>
            </a:r>
            <a:endParaRPr lang="en-US" sz="3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Oil</a:t>
            </a:r>
            <a:r>
              <a:rPr kumimoji="0" lang="en-US" sz="3800" b="1" i="0" u="none" strike="noStrike" kern="1200" cap="all" spc="0" normalizeH="0" noProof="0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rig</a:t>
            </a:r>
            <a:endParaRPr kumimoji="0" lang="en-US" sz="2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51054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/>
              <a:t>Causes the Reduction of the other elements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Acts as a REDUCING AGENT (R.A.)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0" y="51054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/>
              <a:t>Causes the other species to be Oxidized.</a:t>
            </a:r>
          </a:p>
          <a:p>
            <a:pPr marL="342900" indent="-342900"/>
            <a:endParaRPr lang="en-US"/>
          </a:p>
          <a:p>
            <a:pPr marL="342900" indent="-342900"/>
            <a:r>
              <a:rPr lang="en-US"/>
              <a:t>Acts as the Oxidation Agent (O.A.)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453CC3B-6061-4FC4-AF82-D8984FBB8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Oxidation versus Reduction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872DE5-429D-4549-9D6F-31EEFDFD2F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OIL-RIG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17A03EE-3C2F-4643-8C74-EF23C75215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Oxidation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Loss of electrons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Ox# increases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Reducing agent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D389350-424B-4327-9B3B-396ACD1E58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LEO the lion goes GER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EE64B53-4C42-4B94-A7A3-7A9D88B53EC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/>
              <a:t>Reduction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Gain of electrons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Ox# decreases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Oxidizing agent</a:t>
            </a:r>
          </a:p>
        </p:txBody>
      </p:sp>
    </p:spTree>
    <p:extLst>
      <p:ext uri="{BB962C8B-B14F-4D97-AF65-F5344CB8AC3E}">
        <p14:creationId xmlns:p14="http://schemas.microsoft.com/office/powerpoint/2010/main" val="1462180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315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Writing half reactions</a:t>
            </a:r>
            <a:br>
              <a:rPr lang="en-US" dirty="0"/>
            </a:br>
            <a:r>
              <a:rPr lang="en-US" dirty="0"/>
              <a:t>determine the Ox / red</a:t>
            </a:r>
            <a:br>
              <a:rPr lang="en-US" dirty="0"/>
            </a:br>
            <a:r>
              <a:rPr lang="en-US" dirty="0"/>
              <a:t>                       </a:t>
            </a:r>
            <a:r>
              <a:rPr lang="en-US" dirty="0" err="1"/>
              <a:t>ra</a:t>
            </a:r>
            <a:r>
              <a:rPr lang="en-US" dirty="0"/>
              <a:t> / </a:t>
            </a:r>
            <a:r>
              <a:rPr lang="en-US" dirty="0" err="1"/>
              <a:t>oa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idx="1"/>
          </p:nvPr>
        </p:nvSpPr>
        <p:spPr>
          <a:xfrm>
            <a:off x="0" y="6248400"/>
            <a:ext cx="8077200" cy="4572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All </a:t>
            </a:r>
            <a:r>
              <a:rPr lang="en-US" dirty="0" err="1"/>
              <a:t>Redox</a:t>
            </a:r>
            <a:r>
              <a:rPr lang="en-US" dirty="0"/>
              <a:t> Reactions must demonstrate conservation of both Mass and Charge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5240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/>
              <a:t>Steps:</a:t>
            </a:r>
          </a:p>
          <a:p>
            <a:pPr marL="342900" indent="-342900"/>
            <a:r>
              <a:rPr lang="en-US" dirty="0"/>
              <a:t>	 1.  Assign the Ox #’s</a:t>
            </a:r>
          </a:p>
          <a:p>
            <a:pPr marL="342900" indent="-342900"/>
            <a:r>
              <a:rPr lang="en-US" dirty="0"/>
              <a:t>      2. Record the changes</a:t>
            </a:r>
          </a:p>
          <a:p>
            <a:pPr marL="342900" indent="-342900"/>
            <a:r>
              <a:rPr lang="en-US" dirty="0"/>
              <a:t>      3.  Record e- loss / e- gain</a:t>
            </a:r>
          </a:p>
          <a:p>
            <a:pPr marL="342900" indent="-342900"/>
            <a:r>
              <a:rPr lang="en-US" dirty="0"/>
              <a:t>      4.  Determine the species that is oxidized (RA) and reduced (OA)</a:t>
            </a:r>
          </a:p>
          <a:p>
            <a:pPr marL="342900" indent="-342900"/>
            <a:r>
              <a:rPr lang="en-US" dirty="0"/>
              <a:t>      5.  Balance if unequal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3352800"/>
            <a:ext cx="2971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aseline="-25000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1080184-F485-4764-BF7E-E0F75507A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12" y="3703022"/>
            <a:ext cx="3914775" cy="23167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AFEDB52-E326-4E4F-81BD-8E354641A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80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CE83E-0920-466B-A474-7144214D5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Redox reactions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DF675-E7F3-4014-B873-8A80020CD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Half-reaction Method:</a:t>
            </a:r>
          </a:p>
          <a:p>
            <a:r>
              <a:rPr lang="en-US" dirty="0"/>
              <a:t>1.  Assign oxidation numbers</a:t>
            </a:r>
          </a:p>
          <a:p>
            <a:r>
              <a:rPr lang="en-US" dirty="0"/>
              <a:t>2.  Decide which element is oxidized:</a:t>
            </a:r>
          </a:p>
          <a:p>
            <a:r>
              <a:rPr lang="en-US" sz="1800" dirty="0"/>
              <a:t>(oxidized/ox. # </a:t>
            </a:r>
            <a:r>
              <a:rPr lang="en-US" sz="1800" dirty="0" err="1"/>
              <a:t>inc.</a:t>
            </a:r>
            <a:r>
              <a:rPr lang="en-US" sz="1800" dirty="0"/>
              <a:t>/lose electrons/reducing agent)</a:t>
            </a:r>
          </a:p>
          <a:p>
            <a:r>
              <a:rPr lang="en-US" dirty="0"/>
              <a:t>3.  Decide which element is reduced:</a:t>
            </a:r>
          </a:p>
          <a:p>
            <a:r>
              <a:rPr lang="en-US" sz="1800" dirty="0"/>
              <a:t>(reduced/ox. # </a:t>
            </a:r>
            <a:r>
              <a:rPr lang="en-US" sz="1800" dirty="0" err="1"/>
              <a:t>dec</a:t>
            </a:r>
            <a:r>
              <a:rPr lang="en-US" sz="1800" dirty="0"/>
              <a:t>/gain electrons/oxidizing agent)</a:t>
            </a:r>
          </a:p>
          <a:p>
            <a:r>
              <a:rPr lang="en-US" sz="2800" dirty="0"/>
              <a:t>4.  Write the two half reactions.</a:t>
            </a:r>
          </a:p>
          <a:p>
            <a:r>
              <a:rPr lang="en-US" sz="2800" dirty="0"/>
              <a:t>5.  Balance electrons lost and gained.</a:t>
            </a:r>
          </a:p>
          <a:p>
            <a:r>
              <a:rPr lang="en-US" sz="2800" dirty="0"/>
              <a:t>6.  Use the coefficients to help balance the equation.</a:t>
            </a:r>
          </a:p>
          <a:p>
            <a:r>
              <a:rPr lang="en-US" sz="2800" dirty="0"/>
              <a:t>7.  Balance by inspection:</a:t>
            </a:r>
          </a:p>
          <a:p>
            <a:r>
              <a:rPr lang="en-US" sz="1600" dirty="0"/>
              <a:t>(save single elements, hydrogen, oxygen and water for last)</a:t>
            </a:r>
          </a:p>
        </p:txBody>
      </p:sp>
    </p:spTree>
    <p:extLst>
      <p:ext uri="{BB962C8B-B14F-4D97-AF65-F5344CB8AC3E}">
        <p14:creationId xmlns:p14="http://schemas.microsoft.com/office/powerpoint/2010/main" val="231605887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674</TotalTime>
  <Words>968</Words>
  <Application>Microsoft Office PowerPoint</Application>
  <PresentationFormat>On-screen Show (4:3)</PresentationFormat>
  <Paragraphs>158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Trebuchet MS</vt:lpstr>
      <vt:lpstr>Wingdings 3</vt:lpstr>
      <vt:lpstr>Facet</vt:lpstr>
      <vt:lpstr>Redox and electrochemistry</vt:lpstr>
      <vt:lpstr>Assigning oxidation numbers</vt:lpstr>
      <vt:lpstr>Assigning oxidation numbers</vt:lpstr>
      <vt:lpstr>Assigning oxidation numbers</vt:lpstr>
      <vt:lpstr>Redox Reactions (reactions where both Oxidation and Reduction take place)</vt:lpstr>
      <vt:lpstr>Oxidation versus Reduction</vt:lpstr>
      <vt:lpstr>Writing half reactions determine the Ox / red                        ra / oa</vt:lpstr>
      <vt:lpstr>PowerPoint Presentation</vt:lpstr>
      <vt:lpstr>Balancing Redox reactions</vt:lpstr>
      <vt:lpstr>Examples:</vt:lpstr>
      <vt:lpstr>PowerPoint Presentation</vt:lpstr>
      <vt:lpstr>PowerPoint Presentation</vt:lpstr>
      <vt:lpstr>PowerPoint Presentation</vt:lpstr>
      <vt:lpstr>PowerPoint Presentation</vt:lpstr>
      <vt:lpstr>Spontaneous vs. Nonspontaneous Reactions</vt:lpstr>
      <vt:lpstr>Table J</vt:lpstr>
      <vt:lpstr>Old table N</vt:lpstr>
      <vt:lpstr>Electrochemical cell Spontaneous cell (battery) Voltaic cell, galvanic cell (****Chemical energy  electrical ****)</vt:lpstr>
      <vt:lpstr>Electrochemistry</vt:lpstr>
      <vt:lpstr>Electrochemical cell Spontaneous cell (battery) Voltaic cell, galvanic cell</vt:lpstr>
      <vt:lpstr>Electrochemical cell Spontaneous cell (battery) Voltaic cell galvanic cell (Zinc/copper)</vt:lpstr>
      <vt:lpstr>Electrochemical cell Spontaneous cell (battery) Voltaic cell galvanic cell</vt:lpstr>
      <vt:lpstr>Electrochemical cell Spontaneous cell (battery) Voltaic cell, galvanic cell</vt:lpstr>
      <vt:lpstr>Electrolytic cell non-spontaneous cell (need a power source) electroplating electrolysis (****electrical  chemical energy****)</vt:lpstr>
      <vt:lpstr>Electrolytic cell non-spontaneous cell (need a power source) electroplating electrolysis  (****electrical  chemical energy****)</vt:lpstr>
      <vt:lpstr>Electrolytic cell non-spontaneous cell (need a power source) electroplating electrolysis of water!!!</vt:lpstr>
      <vt:lpstr>Electrolytic cell non-spontaneous cell (need a power source) electrolysis of water!!!</vt:lpstr>
      <vt:lpstr>Electrolytic cell non-spontaneous cell (need a power source) electroplating electrolysis of water!!!</vt:lpstr>
      <vt:lpstr>Electrolytic cell non-spontaneous cell (need a power source) (separation of a fused salt)</vt:lpstr>
      <vt:lpstr>Electrochemical versus Electrolytic Cells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Atomic Structure and Theories</dc:title>
  <dc:creator>Steven Tringali</dc:creator>
  <cp:lastModifiedBy>Amy Gaon</cp:lastModifiedBy>
  <cp:revision>81</cp:revision>
  <dcterms:created xsi:type="dcterms:W3CDTF">2011-06-12T17:34:36Z</dcterms:created>
  <dcterms:modified xsi:type="dcterms:W3CDTF">2020-04-13T20:03:10Z</dcterms:modified>
</cp:coreProperties>
</file>