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5530" autoAdjust="0"/>
  </p:normalViewPr>
  <p:slideViewPr>
    <p:cSldViewPr snapToGrid="0">
      <p:cViewPr varScale="1">
        <p:scale>
          <a:sx n="58" d="100"/>
          <a:sy n="58" d="100"/>
        </p:scale>
        <p:origin x="-13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A45921-8D7F-4F76-8535-9F6BFB47978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A8295-2DE7-48FB-B8AB-C28CDAC1D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F048EF-7B63-4B44-8F01-D2F3072B1BE7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ED1B23-EE48-46D5-A359-9433FE583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65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1B23-EE48-46D5-A359-9433FE5838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30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1B23-EE48-46D5-A359-9433FE5838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98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136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4938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256358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083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640122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27735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779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660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488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67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3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591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42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933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382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3/15/2016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103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746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tivU62x8PE&amp;feature=player_embedde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4N0m95PExHY&amp;feature=player_embedd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ing.com/videos/search?q=collision+theory+animation&amp;qpvt=collision+theory+animation&amp;FORM=VD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bing.com/videos/search?q=Collision+Theory+Animation&amp;FORM=RESTAB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OttRV5ykP7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039" y="2237109"/>
            <a:ext cx="7766936" cy="1646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CHEMICAL KINETICS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80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1.  </a:t>
            </a:r>
            <a:r>
              <a:rPr lang="en-US" sz="3200" dirty="0" smtClean="0">
                <a:latin typeface="Comic Sans MS" panose="030F0702030302020204" pitchFamily="66" charset="0"/>
              </a:rPr>
              <a:t>Nature of the reactions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Reactions involving negligible bond rearrangement are usually </a:t>
            </a:r>
            <a:r>
              <a:rPr lang="en-US" sz="2400" dirty="0" smtClean="0">
                <a:latin typeface="Comic Sans MS" panose="030F0702030302020204" pitchFamily="66" charset="0"/>
              </a:rPr>
              <a:t>_____at </a:t>
            </a:r>
            <a:r>
              <a:rPr lang="en-US" sz="2400" dirty="0" smtClean="0">
                <a:latin typeface="Comic Sans MS" panose="030F0702030302020204" pitchFamily="66" charset="0"/>
              </a:rPr>
              <a:t>room temperature than reactions involving extensive breaking of bonds.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Reactions of </a:t>
            </a:r>
            <a:r>
              <a:rPr lang="en-US" sz="2400" dirty="0" smtClean="0">
                <a:latin typeface="Comic Sans MS" panose="030F0702030302020204" pitchFamily="66" charset="0"/>
              </a:rPr>
              <a:t>______substances </a:t>
            </a:r>
            <a:r>
              <a:rPr lang="en-US" sz="2400" dirty="0" smtClean="0">
                <a:latin typeface="Comic Sans MS" panose="030F0702030302020204" pitchFamily="66" charset="0"/>
              </a:rPr>
              <a:t>in aqueous solutions are faster than reactions involving </a:t>
            </a:r>
            <a:r>
              <a:rPr lang="en-US" sz="2400" dirty="0" smtClean="0">
                <a:latin typeface="Comic Sans MS" panose="030F0702030302020204" pitchFamily="66" charset="0"/>
              </a:rPr>
              <a:t>______substances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_____reactions </a:t>
            </a:r>
            <a:r>
              <a:rPr lang="en-US" sz="2400" dirty="0" smtClean="0">
                <a:latin typeface="Comic Sans MS" panose="030F0702030302020204" pitchFamily="66" charset="0"/>
              </a:rPr>
              <a:t>have low activation energies.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_________reactions </a:t>
            </a:r>
            <a:r>
              <a:rPr lang="en-US" sz="2400" dirty="0" smtClean="0">
                <a:latin typeface="Comic Sans MS" panose="030F0702030302020204" pitchFamily="66" charset="0"/>
              </a:rPr>
              <a:t>(reactants are in the same phase) </a:t>
            </a:r>
            <a:r>
              <a:rPr lang="en-US" sz="2400" dirty="0" smtClean="0">
                <a:latin typeface="Comic Sans MS" panose="030F0702030302020204" pitchFamily="66" charset="0"/>
              </a:rPr>
              <a:t>are_______ than ________reactions</a:t>
            </a:r>
            <a:r>
              <a:rPr lang="en-US" sz="2400" dirty="0" smtClean="0">
                <a:latin typeface="Comic Sans MS" panose="030F0702030302020204" pitchFamily="66" charset="0"/>
              </a:rPr>
              <a:t>. (reactants are in different phases)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76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2.  </a:t>
            </a:r>
            <a:r>
              <a:rPr lang="en-US" sz="2800" dirty="0" smtClean="0">
                <a:latin typeface="Comic Sans MS" panose="030F0702030302020204" pitchFamily="66" charset="0"/>
              </a:rPr>
              <a:t>CONCENTRATION OF THE REACTANTS</a:t>
            </a: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An </a:t>
            </a:r>
            <a:r>
              <a:rPr lang="en-US" sz="2400" dirty="0" smtClean="0">
                <a:latin typeface="Comic Sans MS" panose="030F0702030302020204" pitchFamily="66" charset="0"/>
              </a:rPr>
              <a:t>_______in </a:t>
            </a:r>
            <a:r>
              <a:rPr lang="en-US" sz="2400" dirty="0" smtClean="0">
                <a:latin typeface="Comic Sans MS" panose="030F0702030302020204" pitchFamily="66" charset="0"/>
              </a:rPr>
              <a:t>the concentration of one or more of the reactants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______the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number of collisions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_____the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rate of reactant.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Concentration is expressed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in___________ (__)</a:t>
            </a:r>
            <a:endParaRPr lang="en-US" sz="24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moles, greater the molarity, the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_____the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rate.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A______ in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volume increases the concentration.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a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_____system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only, an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in pressure,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 rate.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3529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595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8279"/>
            <a:ext cx="8596668" cy="109588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3.  Temperature on a System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4165"/>
            <a:ext cx="8596668" cy="47671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An_______ in </a:t>
            </a:r>
            <a:r>
              <a:rPr lang="en-US" sz="2400" dirty="0" smtClean="0">
                <a:latin typeface="Comic Sans MS" panose="030F0702030302020204" pitchFamily="66" charset="0"/>
              </a:rPr>
              <a:t>temperature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_______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the______ energy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of the particles  molecules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move______  _____effective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collisions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________ the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rate.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Speeds up the rate of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________an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endothermic and exothermic reactions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Rule of thumb:  A ten degree Celsius increase in temperature doubles the reaction rate.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  <a:hlinkClick r:id="rId3"/>
              </a:rPr>
              <a:t>Glow Sticks</a:t>
            </a:r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989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38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4.  Reaction Mechanism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All reactions occur as a result of a series of steps.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Each step results in the formation of high energy intermediate products called </a:t>
            </a:r>
            <a:r>
              <a:rPr lang="en-US" sz="2400" dirty="0" smtClean="0">
                <a:latin typeface="Comic Sans MS" panose="030F0702030302020204" pitchFamily="66" charset="0"/>
              </a:rPr>
              <a:t>the____________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The different steps in a reaction mechanism takes place at different rates.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The rate of the overall reaction is determined by the rate of the </a:t>
            </a:r>
            <a:r>
              <a:rPr lang="en-US" sz="2400" dirty="0" smtClean="0">
                <a:latin typeface="Comic Sans MS" panose="030F0702030302020204" pitchFamily="66" charset="0"/>
              </a:rPr>
              <a:t>_________step </a:t>
            </a:r>
            <a:r>
              <a:rPr lang="en-US" sz="2400" dirty="0" smtClean="0">
                <a:latin typeface="Comic Sans MS" panose="030F0702030302020204" pitchFamily="66" charset="0"/>
              </a:rPr>
              <a:t>called the rate </a:t>
            </a:r>
            <a:r>
              <a:rPr lang="en-US" sz="2400" dirty="0">
                <a:latin typeface="Comic Sans MS" panose="030F0702030302020204" pitchFamily="66" charset="0"/>
              </a:rPr>
              <a:t>d</a:t>
            </a:r>
            <a:r>
              <a:rPr lang="en-US" sz="2400" dirty="0" smtClean="0">
                <a:latin typeface="Comic Sans MS" panose="030F0702030302020204" pitchFamily="66" charset="0"/>
              </a:rPr>
              <a:t>etermining step.  (</a:t>
            </a:r>
            <a:r>
              <a:rPr lang="en-US" sz="2400" dirty="0" err="1" smtClean="0">
                <a:latin typeface="Comic Sans MS" panose="030F0702030302020204" pitchFamily="66" charset="0"/>
              </a:rPr>
              <a:t>r.d.s</a:t>
            </a:r>
            <a:r>
              <a:rPr lang="en-US" sz="2400" dirty="0" smtClean="0">
                <a:latin typeface="Comic Sans MS" panose="030F0702030302020204" pitchFamily="66" charset="0"/>
              </a:rPr>
              <a:t>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If you know the </a:t>
            </a:r>
            <a:r>
              <a:rPr lang="en-US" sz="2400" dirty="0" err="1" smtClean="0">
                <a:latin typeface="Comic Sans MS" panose="030F0702030302020204" pitchFamily="66" charset="0"/>
              </a:rPr>
              <a:t>r.d.s</a:t>
            </a:r>
            <a:r>
              <a:rPr lang="en-US" sz="2400" dirty="0" smtClean="0">
                <a:latin typeface="Comic Sans MS" panose="030F0702030302020204" pitchFamily="66" charset="0"/>
              </a:rPr>
              <a:t>. a change in concentration must be in that step to have an overall affect on the reaction rate.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Analogy:  Ordering food in a restaurant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8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Comic Sans MS" panose="030F0702030302020204" pitchFamily="66" charset="0"/>
                <a:hlinkClick r:id="rId2"/>
              </a:rPr>
              <a:t>5.  Addition of a Catalyst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044"/>
            <a:ext cx="8596668" cy="55292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A__________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substance that changes the rate of a reaction while itself remaining generally unchanged after the net reaction.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alters the pathway of a chemical reaction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by_______ the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activation energy.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 does not initiate a reaction nor change the reactants and products.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_________catalyst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speeds up a chemical reaction.  For example:  Enzymes are carrier catalyst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________catalyst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inhibitor 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slows down a reaction.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If it doesn’t specify a catalyst as being an inhibitor assume it to be positive.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096" y="463947"/>
            <a:ext cx="2237362" cy="10104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99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CONCLUSION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95244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Step 1</a:t>
            </a:r>
            <a:r>
              <a:rPr lang="en-US" sz="2800" b="1" dirty="0" smtClean="0">
                <a:latin typeface="Comic Sans MS" panose="030F0702030302020204" pitchFamily="66" charset="0"/>
              </a:rPr>
              <a:t>: </a:t>
            </a:r>
            <a:r>
              <a:rPr lang="en-US" b="1" dirty="0" smtClean="0">
                <a:latin typeface="Comic Sans MS" panose="030F0702030302020204" pitchFamily="66" charset="0"/>
              </a:rPr>
              <a:t>enzyme</a:t>
            </a:r>
            <a:r>
              <a:rPr lang="en-US" sz="2800" b="1" dirty="0" smtClean="0">
                <a:latin typeface="Comic Sans MS" panose="030F0702030302020204" pitchFamily="66" charset="0"/>
              </a:rPr>
              <a:t> A  +  B </a:t>
            </a:r>
            <a:r>
              <a:rPr lang="en-US" sz="28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 I </a:t>
            </a:r>
            <a:r>
              <a:rPr lang="en-US" sz="20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sz="16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intermediate product/activated complex)</a:t>
            </a:r>
          </a:p>
          <a:p>
            <a:pPr marL="0" indent="0">
              <a:buNone/>
            </a:pPr>
            <a:endParaRPr lang="en-US" sz="16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Step 2:    A  +  I  </a:t>
            </a:r>
            <a:r>
              <a:rPr 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  C  </a:t>
            </a:r>
            <a:r>
              <a:rPr lang="en-US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enzyme</a:t>
            </a:r>
            <a:endParaRPr lang="en-US" sz="2400" b="1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Net </a:t>
            </a:r>
            <a:r>
              <a:rPr 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Eq</a:t>
            </a:r>
            <a:r>
              <a:rPr 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: </a:t>
            </a:r>
            <a:r>
              <a:rPr lang="en-US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enzyme</a:t>
            </a:r>
            <a:r>
              <a:rPr 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2A  +  B    C  </a:t>
            </a:r>
            <a:r>
              <a:rPr lang="en-US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enzyme</a:t>
            </a:r>
            <a:endParaRPr lang="en-US" sz="2000" b="1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          (reactants)    (products)</a:t>
            </a:r>
          </a:p>
          <a:p>
            <a:pPr marL="0" indent="0">
              <a:buNone/>
            </a:pPr>
            <a:endParaRPr 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821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16" y="622479"/>
            <a:ext cx="8582225" cy="1953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Chemical kinetics:  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 a branch of chemistry which deals with the __________reaction and the _________by which the chemical reaction occurs.</a:t>
            </a:r>
            <a:b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425" y="3322750"/>
            <a:ext cx="3905250" cy="1985146"/>
          </a:xfrm>
        </p:spPr>
      </p:pic>
    </p:spTree>
    <p:extLst>
      <p:ext uri="{BB962C8B-B14F-4D97-AF65-F5344CB8AC3E}">
        <p14:creationId xmlns="" xmlns:p14="http://schemas.microsoft.com/office/powerpoint/2010/main" val="31493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Rate of Reaction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_______a reaction occurs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Measure by determining the ______of reactants used up or _____of products produced per unit of volume in a given unit of______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can you determine the rate of reaction for the formation of ammonia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__________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2NH</a:t>
            </a:r>
            <a:r>
              <a:rPr lang="en-US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(Haber Reaction)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8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Reaction Mechanism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___________by which a reaction occur.</a:t>
            </a:r>
            <a:endParaRPr lang="en-US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For most reactions only the _________is observable.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Formation of carbon dioxide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___________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Mechanism: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C  + ½ O</a:t>
            </a:r>
            <a:r>
              <a:rPr lang="en-US" sz="24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2 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  CO( _________/</a:t>
            </a: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energy activated complex</a:t>
            </a:r>
            <a:endParaRPr lang="en-US" sz="1600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CO  +  ½ O</a:t>
            </a:r>
            <a:r>
              <a:rPr lang="en-US" sz="24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2  </a:t>
            </a:r>
            <a:r>
              <a:rPr 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  CO</a:t>
            </a:r>
            <a:r>
              <a:rPr lang="en-US" sz="24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</a:p>
          <a:p>
            <a:pPr marL="0" indent="0">
              <a:buNone/>
            </a:pPr>
            <a:r>
              <a:rPr lang="en-US" sz="24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Net:___</a:t>
            </a:r>
            <a:r>
              <a:rPr lang="en-US" sz="28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__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6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Role of Energy in Chemical Reactions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Activation Energy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:</a:t>
            </a:r>
            <a:endParaRPr lang="en-US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Minimum amount of energy needed to start a reaction</a:t>
            </a:r>
            <a:r>
              <a:rPr lang="en-US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Slow reactions have a _____activation energy.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Fast reactions have a______ activation energy.</a:t>
            </a: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  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9" y="4143375"/>
            <a:ext cx="3114675" cy="18979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30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of Reaction:  (enthalpy of reaction)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Heat energy absorbed or released in the formation of the products during a chemical reaction.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▲H= H 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products</a:t>
            </a:r>
            <a:r>
              <a:rPr lang="en-US" sz="2400" dirty="0" smtClean="0">
                <a:latin typeface="Comic Sans MS" panose="030F0702030302020204" pitchFamily="66" charset="0"/>
              </a:rPr>
              <a:t>   -     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 reactants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mic Sans MS" panose="030F0702030302020204" pitchFamily="66" charset="0"/>
              </a:rPr>
              <a:t>Heat measure in a__________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units called________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Table I (heats of formation)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57675"/>
            <a:ext cx="1219200" cy="2371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27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Endothermic Reaction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9252" y="2737246"/>
            <a:ext cx="4185623" cy="25491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Heat is_______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P </a:t>
            </a:r>
            <a:r>
              <a:rPr lang="en-US" sz="2400" dirty="0" smtClean="0">
                <a:latin typeface="Comic Sans MS" panose="030F0702030302020204" pitchFamily="66" charset="0"/>
              </a:rPr>
              <a:t> ___ 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 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▲H  =  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P</a:t>
            </a:r>
            <a:r>
              <a:rPr lang="en-US" sz="2400" dirty="0" smtClean="0">
                <a:latin typeface="Comic Sans MS" panose="030F0702030302020204" pitchFamily="66" charset="0"/>
              </a:rPr>
              <a:t>  -  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aseline="-25000" dirty="0" smtClean="0">
                <a:latin typeface="Comic Sans MS" panose="030F0702030302020204" pitchFamily="66" charset="0"/>
              </a:rPr>
              <a:t>▲H is</a:t>
            </a:r>
            <a:r>
              <a:rPr lang="en-US" sz="3200" dirty="0" smtClean="0">
                <a:latin typeface="Comic Sans MS" panose="030F0702030302020204" pitchFamily="66" charset="0"/>
              </a:rPr>
              <a:t>  _____</a:t>
            </a:r>
            <a:endParaRPr lang="en-US" sz="3200" baseline="-250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aseline="-25000" dirty="0" smtClean="0">
                <a:latin typeface="Comic Sans MS" panose="030F0702030302020204" pitchFamily="66" charset="0"/>
              </a:rPr>
              <a:t>Example from table I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Exothermic Reaction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25491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Heat is_________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omic Sans MS" panose="030F0702030302020204" pitchFamily="66" charset="0"/>
              </a:rPr>
              <a:t>H</a:t>
            </a:r>
            <a:r>
              <a:rPr lang="en-US" sz="2400" baseline="-25000" dirty="0">
                <a:latin typeface="Comic Sans MS" panose="030F0702030302020204" pitchFamily="66" charset="0"/>
              </a:rPr>
              <a:t> 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R</a:t>
            </a:r>
            <a:r>
              <a:rPr lang="en-US" sz="2400" dirty="0" smtClean="0">
                <a:latin typeface="Comic Sans MS" panose="030F0702030302020204" pitchFamily="66" charset="0"/>
              </a:rPr>
              <a:t> ___ H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  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▲</a:t>
            </a:r>
            <a:r>
              <a:rPr lang="en-US" sz="2400" dirty="0">
                <a:latin typeface="Comic Sans MS" panose="030F0702030302020204" pitchFamily="66" charset="0"/>
              </a:rPr>
              <a:t>H  =  H</a:t>
            </a:r>
            <a:r>
              <a:rPr lang="en-US" sz="2400" baseline="-25000" dirty="0">
                <a:latin typeface="Comic Sans MS" panose="030F0702030302020204" pitchFamily="66" charset="0"/>
              </a:rPr>
              <a:t> P</a:t>
            </a:r>
            <a:r>
              <a:rPr lang="en-US" sz="2400" dirty="0">
                <a:latin typeface="Comic Sans MS" panose="030F0702030302020204" pitchFamily="66" charset="0"/>
              </a:rPr>
              <a:t>  -  H</a:t>
            </a:r>
            <a:r>
              <a:rPr lang="en-US" sz="2400" baseline="-25000" dirty="0">
                <a:latin typeface="Comic Sans MS" panose="030F0702030302020204" pitchFamily="66" charset="0"/>
              </a:rPr>
              <a:t> 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▲H is_________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Example from table I</a:t>
            </a:r>
            <a:endParaRPr lang="en-US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aseline="-250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aseline="-250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aseline="-25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aseline="-25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8147"/>
            <a:ext cx="10058400" cy="25491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7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  <a:hlinkClick r:id="rId2"/>
              </a:rPr>
              <a:t>COLLISION THEORY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83657"/>
            <a:ext cx="4184035" cy="435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Collisions must occur between reacting particles.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Comic Sans MS" panose="030F0702030302020204" pitchFamily="66" charset="0"/>
              </a:rPr>
              <a:t>Collisions must be effective (enough kinetic energy and proper orientation)</a:t>
            </a:r>
          </a:p>
          <a:p>
            <a:pPr>
              <a:buFont typeface="+mj-lt"/>
              <a:buAutoNum type="arabicPeriod"/>
            </a:pPr>
            <a:r>
              <a:rPr lang="en-US" sz="2400" smtClean="0">
                <a:latin typeface="Comic Sans MS" panose="030F0702030302020204" pitchFamily="66" charset="0"/>
              </a:rPr>
              <a:t>______collisions </a:t>
            </a:r>
            <a:r>
              <a:rPr lang="en-US" sz="2400" dirty="0" smtClean="0">
                <a:latin typeface="Comic Sans MS" panose="030F0702030302020204" pitchFamily="66" charset="0"/>
              </a:rPr>
              <a:t>the faster the rate.</a:t>
            </a:r>
          </a:p>
          <a:p>
            <a:pPr>
              <a:buFont typeface="+mj-lt"/>
              <a:buAutoNum type="arabicPeriod"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09" y="1799771"/>
            <a:ext cx="2771774" cy="34979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180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  <a:hlinkClick r:id="rId2"/>
              </a:rPr>
              <a:t>FACTORS THAT AFFECT THE RATE OF A REACTION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38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</TotalTime>
  <Words>736</Words>
  <Application>Microsoft Office PowerPoint</Application>
  <PresentationFormat>Custom</PresentationFormat>
  <Paragraphs>92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CHEMICAL KINETICS</vt:lpstr>
      <vt:lpstr>Chemical kinetics:  is a branch of chemistry which deals with the __________reaction and the _________by which the chemical reaction occurs.  </vt:lpstr>
      <vt:lpstr>Rate of Reaction</vt:lpstr>
      <vt:lpstr>Reaction Mechanism</vt:lpstr>
      <vt:lpstr>Role of Energy in Chemical Reactions</vt:lpstr>
      <vt:lpstr>Heat of Reaction:  (enthalpy of reaction)</vt:lpstr>
      <vt:lpstr>Slide 7</vt:lpstr>
      <vt:lpstr> COLLISION THEORY</vt:lpstr>
      <vt:lpstr>FACTORS THAT AFFECT THE RATE OF A REACTION</vt:lpstr>
      <vt:lpstr>1.  Nature of the reactions</vt:lpstr>
      <vt:lpstr>2.  CONCENTRATION OF THE REACTANTS </vt:lpstr>
      <vt:lpstr>3.  Temperature on a System</vt:lpstr>
      <vt:lpstr>4.  Reaction Mechanism</vt:lpstr>
      <vt:lpstr>5.  Addition of a Catalyst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KINETICS</dc:title>
  <dc:creator>Amy Gaon</dc:creator>
  <cp:lastModifiedBy>temp</cp:lastModifiedBy>
  <cp:revision>44</cp:revision>
  <dcterms:created xsi:type="dcterms:W3CDTF">2014-03-14T01:35:41Z</dcterms:created>
  <dcterms:modified xsi:type="dcterms:W3CDTF">2016-03-15T12:46:51Z</dcterms:modified>
</cp:coreProperties>
</file>