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21"/>
  </p:notesMasterIdLst>
  <p:sldIdLst>
    <p:sldId id="256" r:id="rId2"/>
    <p:sldId id="300" r:id="rId3"/>
    <p:sldId id="301" r:id="rId4"/>
    <p:sldId id="302" r:id="rId5"/>
    <p:sldId id="278" r:id="rId6"/>
    <p:sldId id="308" r:id="rId7"/>
    <p:sldId id="298" r:id="rId8"/>
    <p:sldId id="303" r:id="rId9"/>
    <p:sldId id="306" r:id="rId10"/>
    <p:sldId id="311" r:id="rId11"/>
    <p:sldId id="279" r:id="rId12"/>
    <p:sldId id="309" r:id="rId13"/>
    <p:sldId id="285" r:id="rId14"/>
    <p:sldId id="287" r:id="rId15"/>
    <p:sldId id="315" r:id="rId16"/>
    <p:sldId id="312" r:id="rId17"/>
    <p:sldId id="313" r:id="rId18"/>
    <p:sldId id="314" r:id="rId19"/>
    <p:sldId id="31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>
        <p:scale>
          <a:sx n="86" d="100"/>
          <a:sy n="86" d="100"/>
        </p:scale>
        <p:origin x="-106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F3D5C-6543-4F6A-A9AA-CA66AED1D5A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83D4-8E20-4959-8C28-F70B35ADD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70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12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183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84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71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5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8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4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3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4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8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8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9374E-871E-4E2C-B03B-CD63C707E5B7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4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Acid and Base</a:t>
            </a:r>
            <a:br>
              <a:rPr lang="en-US" b="1" dirty="0"/>
            </a:br>
            <a:r>
              <a:rPr lang="en-US" b="1" dirty="0"/>
              <a:t>Reactions </a:t>
            </a:r>
          </a:p>
        </p:txBody>
      </p:sp>
      <p:pic>
        <p:nvPicPr>
          <p:cNvPr id="16386" name="Picture 2" descr="http://www.mghs.sa.edu.au/Internet/Faculties/Science/Year9/Pics/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Titration and Calculations</a:t>
            </a:r>
          </a:p>
        </p:txBody>
      </p:sp>
      <p:pic>
        <p:nvPicPr>
          <p:cNvPr id="1026" name="Picture 2" descr="http://t1.gstatic.com/images?q=tbn:ANd9GcTbT4-W-58pwjZ9HeWBGKrQEs0HgYsiHuYJDlmReQA0v9nDyi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1219200" cy="29337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RU-Axs2lQtgAsoFk1ax0qYUfNxvFqtd-ejC4mHvYnWfs8WofR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895600"/>
            <a:ext cx="1781175" cy="257175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RkiesRsVuwOEDunZjZ0KCXLAvDOF9fJy3vY7XMMSUSEh8Jt4O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048000"/>
            <a:ext cx="2238375" cy="20478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24600" y="5791200"/>
            <a:ext cx="2329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End Point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91706F-0DCB-43DE-A73E-50EC94F86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2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Hydrolysis of a Salt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sz="2200" dirty="0"/>
              <a:t>The Reverse Reaction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191000" cy="6746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Adding water to a salt!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09800" y="2743200"/>
            <a:ext cx="4876800" cy="7153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Water  +  Salt  --------&gt;   Acid  +  Base</a:t>
            </a:r>
          </a:p>
          <a:p>
            <a:r>
              <a:rPr lang="en-US" dirty="0"/>
              <a:t>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35814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H2O  +  </a:t>
            </a:r>
            <a:r>
              <a:rPr lang="en-US" sz="2000" b="1" dirty="0" err="1"/>
              <a:t>NaCl</a:t>
            </a:r>
            <a:r>
              <a:rPr lang="en-US" sz="2000" b="1" dirty="0"/>
              <a:t>  -------------&gt;    </a:t>
            </a:r>
            <a:r>
              <a:rPr lang="en-US" sz="2000" b="1" dirty="0" err="1"/>
              <a:t>HCl</a:t>
            </a:r>
            <a:r>
              <a:rPr lang="en-US" sz="2000" b="1" dirty="0"/>
              <a:t>  +  </a:t>
            </a:r>
            <a:r>
              <a:rPr lang="en-US" sz="2000" b="1" dirty="0" err="1"/>
              <a:t>NaOH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4191000"/>
            <a:ext cx="358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Called “The Parent Acid and Base”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1" uiExpand="1" build="p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AC560-78A1-4BCD-9EAC-11388876A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salts neutrals?</a:t>
            </a:r>
          </a:p>
        </p:txBody>
      </p:sp>
      <p:pic>
        <p:nvPicPr>
          <p:cNvPr id="9" name="Content Placeholder 8" descr="A picture containing text, map, drawing&#10;&#10;Description automatically generated">
            <a:extLst>
              <a:ext uri="{FF2B5EF4-FFF2-40B4-BE49-F238E27FC236}">
                <a16:creationId xmlns:a16="http://schemas.microsoft.com/office/drawing/2014/main" id="{5C167A1E-DDD9-4BAF-A671-5CB88C9CE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1"/>
            <a:ext cx="6348413" cy="3403600"/>
          </a:xfrm>
        </p:spPr>
      </p:pic>
    </p:spTree>
    <p:extLst>
      <p:ext uri="{BB962C8B-B14F-4D97-AF65-F5344CB8AC3E}">
        <p14:creationId xmlns:p14="http://schemas.microsoft.com/office/powerpoint/2010/main" val="79260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 Scale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8229600" cy="4623816"/>
          </a:xfrm>
        </p:spPr>
        <p:txBody>
          <a:bodyPr/>
          <a:lstStyle/>
          <a:p>
            <a:r>
              <a:rPr lang="en-US" sz="3200" b="1" dirty="0"/>
              <a:t>pH Scale</a:t>
            </a:r>
          </a:p>
          <a:p>
            <a:pPr lvl="1"/>
            <a:r>
              <a:rPr lang="en-US" dirty="0"/>
              <a:t>Is a scale that is used to measure if a substance is an acid or base</a:t>
            </a:r>
          </a:p>
          <a:p>
            <a:pPr lvl="1"/>
            <a:r>
              <a:rPr lang="en-US" dirty="0"/>
              <a:t>Measures </a:t>
            </a:r>
            <a:r>
              <a:rPr lang="en-US" b="1" dirty="0"/>
              <a:t>the Percent [H+]</a:t>
            </a:r>
            <a:r>
              <a:rPr lang="en-US" dirty="0"/>
              <a:t>  (The power of </a:t>
            </a:r>
            <a:r>
              <a:rPr lang="en-US" b="1" u="sng" dirty="0">
                <a:solidFill>
                  <a:srgbClr val="0070C0"/>
                </a:solidFill>
              </a:rPr>
              <a:t>Hydrogen</a:t>
            </a:r>
            <a:r>
              <a:rPr lang="en-US" dirty="0"/>
              <a:t>!)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http://www.worsleyschool.net/science/files/pH/phsca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419600"/>
            <a:ext cx="67151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dirty="0" err="1"/>
              <a:t>Kw,pH,pOH</a:t>
            </a:r>
            <a:r>
              <a:rPr lang="en-US" sz="3300" dirty="0"/>
              <a:t> Calculations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34188" y="1109145"/>
            <a:ext cx="4755762" cy="460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aseline="-2500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 (The ionization of H2O)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="1" baseline="-25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O &lt;-----------&gt;  H</a:t>
            </a:r>
            <a:r>
              <a:rPr lang="en-US" b="1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aq  +  OH</a:t>
            </a:r>
            <a:r>
              <a:rPr lang="en-US" b="1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 aq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baseline="-2500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=  [H+]  [OH-]              Fact      K</a:t>
            </a:r>
            <a:r>
              <a:rPr lang="en-US" baseline="-25000">
                <a:solidFill>
                  <a:schemeClr val="tx1">
                    <a:lumMod val="75000"/>
                    <a:lumOff val="25000"/>
                  </a:schemeClr>
                </a:solidFill>
              </a:rPr>
              <a:t>H2O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=  1 x 10 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-14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1 x 10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-14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=  [H+]  [OH-]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[H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] = 1 x 10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-7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			[OH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] = 1x 10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-7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		     </a:t>
            </a:r>
            <a:r>
              <a:rPr lang="en-US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Calculate pH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pH = -log[H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]			pOH = -log[OH</a:t>
            </a:r>
            <a:r>
              <a:rPr lang="en-US" baseline="3000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pH = 7					pOH = 7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		pH + pOH = 14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EB08-0805-4B9B-B351-565EE5F6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 to know: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07BC916-EF58-4C2B-8D92-F711FDC3E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3" y="1524000"/>
            <a:ext cx="5169847" cy="4876800"/>
          </a:xfrm>
        </p:spPr>
      </p:pic>
    </p:spTree>
    <p:extLst>
      <p:ext uri="{BB962C8B-B14F-4D97-AF65-F5344CB8AC3E}">
        <p14:creationId xmlns:p14="http://schemas.microsoft.com/office/powerpoint/2010/main" val="113850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0422-A33C-46EC-89CF-3641F9804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pH work?</a:t>
            </a:r>
            <a:endParaRPr lang="en-US" dirty="0"/>
          </a:p>
        </p:txBody>
      </p:sp>
      <p:pic>
        <p:nvPicPr>
          <p:cNvPr id="11" name="Content Placeholder 10" descr="A close up of a logo&#10;&#10;Description automatically generated">
            <a:extLst>
              <a:ext uri="{FF2B5EF4-FFF2-40B4-BE49-F238E27FC236}">
                <a16:creationId xmlns:a16="http://schemas.microsoft.com/office/drawing/2014/main" id="{F823DDAD-3D72-42C8-9059-EC122F5AA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26693"/>
            <a:ext cx="6348413" cy="2349227"/>
          </a:xfrm>
        </p:spPr>
      </p:pic>
    </p:spTree>
    <p:extLst>
      <p:ext uri="{BB962C8B-B14F-4D97-AF65-F5344CB8AC3E}">
        <p14:creationId xmlns:p14="http://schemas.microsoft.com/office/powerpoint/2010/main" val="3983196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08DFC9BB-0D4A-411D-B26C-B7FBAEE53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99" y="1131994"/>
            <a:ext cx="6780408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33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475263-D9E9-40B7-BAA5-978D8E40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pic>
        <p:nvPicPr>
          <p:cNvPr id="22" name="Content Placeholder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B7915A-BAA5-4727-875A-33C345BB21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182" y="1371600"/>
            <a:ext cx="5175249" cy="5105400"/>
          </a:xfrm>
        </p:spPr>
      </p:pic>
    </p:spTree>
    <p:extLst>
      <p:ext uri="{BB962C8B-B14F-4D97-AF65-F5344CB8AC3E}">
        <p14:creationId xmlns:p14="http://schemas.microsoft.com/office/powerpoint/2010/main" val="3612350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695BF-43BE-4D3A-8BBB-C84B58E91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level: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D36C7B2-BE7C-417D-8AAA-AC95283EB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182" y="1600200"/>
            <a:ext cx="5175249" cy="5105400"/>
          </a:xfrm>
        </p:spPr>
      </p:pic>
    </p:spTree>
    <p:extLst>
      <p:ext uri="{BB962C8B-B14F-4D97-AF65-F5344CB8AC3E}">
        <p14:creationId xmlns:p14="http://schemas.microsoft.com/office/powerpoint/2010/main" val="36063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05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Conjugate Acid-Base Pair</a:t>
            </a:r>
            <a:br>
              <a:rPr lang="en-US" dirty="0"/>
            </a:br>
            <a:r>
              <a:rPr lang="en-US" dirty="0"/>
              <a:t>Bronsted - Lowery</a:t>
            </a:r>
            <a:br>
              <a:rPr lang="en-US" dirty="0"/>
            </a:b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371600"/>
            <a:ext cx="2286000" cy="6746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Acid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5400" y="1447800"/>
            <a:ext cx="1371600" cy="71535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362200"/>
            <a:ext cx="838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 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baseline="30000" dirty="0">
                <a:solidFill>
                  <a:srgbClr val="FF0000"/>
                </a:solidFill>
              </a:rPr>
              <a:t>+ </a:t>
            </a:r>
            <a:r>
              <a:rPr lang="en-US" sz="2800" b="1" dirty="0">
                <a:solidFill>
                  <a:srgbClr val="FF0000"/>
                </a:solidFill>
              </a:rPr>
              <a:t>                                                           H</a:t>
            </a:r>
            <a:r>
              <a:rPr lang="en-US" sz="2800" b="1" baseline="30000" dirty="0">
                <a:solidFill>
                  <a:srgbClr val="FF0000"/>
                </a:solidFill>
              </a:rPr>
              <a:t>+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H</a:t>
            </a:r>
            <a:r>
              <a:rPr lang="en-US" sz="3600" b="1" baseline="-25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O  +  H</a:t>
            </a:r>
            <a:r>
              <a:rPr lang="en-US" sz="3600" b="1" baseline="-25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O  -------------&gt;  OH</a:t>
            </a:r>
            <a:r>
              <a:rPr lang="en-US" sz="3600" b="1" baseline="30000" dirty="0">
                <a:solidFill>
                  <a:srgbClr val="FF0000"/>
                </a:solidFill>
              </a:rPr>
              <a:t>-</a:t>
            </a:r>
            <a:r>
              <a:rPr lang="en-US" sz="3600" b="1" dirty="0">
                <a:solidFill>
                  <a:srgbClr val="FF0000"/>
                </a:solidFill>
              </a:rPr>
              <a:t>  +  H</a:t>
            </a:r>
            <a:r>
              <a:rPr lang="en-US" sz="3600" b="1" baseline="-25000" dirty="0">
                <a:solidFill>
                  <a:srgbClr val="FF0000"/>
                </a:solidFill>
              </a:rPr>
              <a:t>3</a:t>
            </a:r>
            <a:r>
              <a:rPr lang="en-US" sz="3600" b="1" dirty="0">
                <a:solidFill>
                  <a:srgbClr val="FF0000"/>
                </a:solidFill>
              </a:rPr>
              <a:t>O</a:t>
            </a:r>
            <a:r>
              <a:rPr lang="en-US" sz="3600" b="1" baseline="30000" dirty="0">
                <a:solidFill>
                  <a:srgbClr val="FF0000"/>
                </a:solidFill>
              </a:rPr>
              <a:t>+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981200"/>
            <a:ext cx="2157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Proton (H</a:t>
            </a:r>
            <a:r>
              <a:rPr lang="en-US" baseline="30000" dirty="0"/>
              <a:t>+</a:t>
            </a:r>
            <a:r>
              <a:rPr lang="en-US" dirty="0"/>
              <a:t>) Acceptor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5169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Strong Acid (SA) ----------&gt;  H</a:t>
            </a:r>
            <a:r>
              <a:rPr lang="en-US" b="1" baseline="30000" dirty="0"/>
              <a:t>+</a:t>
            </a:r>
            <a:r>
              <a:rPr lang="en-US" b="1" dirty="0"/>
              <a:t>  +  Weak Base (WB)</a:t>
            </a:r>
          </a:p>
          <a:p>
            <a:endParaRPr lang="en-US" b="1" dirty="0"/>
          </a:p>
          <a:p>
            <a:r>
              <a:rPr lang="en-US" b="1" dirty="0"/>
              <a:t>Weak Acid (WA) ------------&gt;  H</a:t>
            </a:r>
            <a:r>
              <a:rPr lang="en-US" b="1" baseline="30000" dirty="0"/>
              <a:t>+</a:t>
            </a:r>
            <a:r>
              <a:rPr lang="en-US" b="1" dirty="0"/>
              <a:t>  + Strong Base (SB)</a:t>
            </a:r>
          </a:p>
        </p:txBody>
      </p:sp>
      <p:sp>
        <p:nvSpPr>
          <p:cNvPr id="12" name="Arc 11"/>
          <p:cNvSpPr/>
          <p:nvPr/>
        </p:nvSpPr>
        <p:spPr>
          <a:xfrm>
            <a:off x="609600" y="2895600"/>
            <a:ext cx="45719" cy="76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Down Arrow 17"/>
          <p:cNvSpPr/>
          <p:nvPr/>
        </p:nvSpPr>
        <p:spPr>
          <a:xfrm>
            <a:off x="457200" y="3048000"/>
            <a:ext cx="17526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flipH="1">
            <a:off x="5334000" y="3200400"/>
            <a:ext cx="13716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190500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Proton (H</a:t>
            </a:r>
            <a:r>
              <a:rPr lang="en-US" b="1" baseline="30000" dirty="0"/>
              <a:t>+</a:t>
            </a:r>
            <a:r>
              <a:rPr lang="en-US" b="1" dirty="0"/>
              <a:t>) Donor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6" grpId="0" build="allAtOnce"/>
      <p:bldP spid="8" grpId="0"/>
      <p:bldP spid="18" grpId="0" animBg="1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BCB6D51-2D22-432A-A47D-4B00AF41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Conjugate acid-base pairs</a:t>
            </a:r>
            <a:br>
              <a:rPr lang="en-US" dirty="0"/>
            </a:br>
            <a:endParaRPr lang="en-US" dirty="0"/>
          </a:p>
        </p:txBody>
      </p:sp>
      <p:pic>
        <p:nvPicPr>
          <p:cNvPr id="16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2848FF4-4B0A-403D-AFE2-4F62E8B6E63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0588"/>
            <a:ext cx="5186363" cy="3881437"/>
          </a:xfrm>
        </p:spPr>
      </p:pic>
    </p:spTree>
    <p:extLst>
      <p:ext uri="{BB962C8B-B14F-4D97-AF65-F5344CB8AC3E}">
        <p14:creationId xmlns:p14="http://schemas.microsoft.com/office/powerpoint/2010/main" val="429131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4E18-07B1-4B1B-BFCA-6580A9030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806" y="835015"/>
            <a:ext cx="2384695" cy="32158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400"/>
              <a:t>Examples: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A3CE5061-25EE-4E96-8F3D-23AC2F09E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04" y="1524196"/>
            <a:ext cx="3733171" cy="1608856"/>
          </a:xfrm>
          <a:prstGeom prst="rect">
            <a:avLst/>
          </a:prstGeom>
        </p:spPr>
      </p:pic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77AB50DE-7194-4F4D-9F34-19D9BDA93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53" y="4298010"/>
            <a:ext cx="3733171" cy="149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3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en-US" dirty="0"/>
              <a:t>The Neutralization Reaction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1066800" y="2362200"/>
            <a:ext cx="6324600" cy="685800"/>
          </a:xfrm>
        </p:spPr>
        <p:txBody>
          <a:bodyPr>
            <a:normAutofit/>
          </a:bodyPr>
          <a:lstStyle/>
          <a:p>
            <a:r>
              <a:rPr lang="en-US" dirty="0"/>
              <a:t>Acid  +  Base  -------------&gt;    Salt   +  Water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1219200" y="5638800"/>
            <a:ext cx="228600" cy="228600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43000" y="3124200"/>
            <a:ext cx="56877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HCl</a:t>
            </a:r>
            <a:r>
              <a:rPr lang="en-US" sz="2400" b="1" dirty="0"/>
              <a:t>     +    </a:t>
            </a:r>
            <a:r>
              <a:rPr lang="en-US" sz="2400" b="1" dirty="0" err="1"/>
              <a:t>NaOH</a:t>
            </a:r>
            <a:r>
              <a:rPr lang="en-US" sz="2400" b="1" dirty="0"/>
              <a:t>     --------&gt;     </a:t>
            </a:r>
            <a:r>
              <a:rPr lang="en-US" sz="2400" b="1" dirty="0" err="1"/>
              <a:t>NaCl</a:t>
            </a:r>
            <a:r>
              <a:rPr lang="en-US" sz="2400" b="1" dirty="0"/>
              <a:t>   +    H2O</a:t>
            </a:r>
          </a:p>
          <a:p>
            <a:endParaRPr lang="en-US" sz="2400" b="1" dirty="0"/>
          </a:p>
          <a:p>
            <a:r>
              <a:rPr lang="en-US" sz="2400" b="1" dirty="0"/>
              <a:t>What kind of Reaction do you See?</a:t>
            </a:r>
          </a:p>
          <a:p>
            <a:endParaRPr lang="en-US" sz="2400" b="1" dirty="0"/>
          </a:p>
          <a:p>
            <a:r>
              <a:rPr lang="en-US" sz="2400" b="1" dirty="0"/>
              <a:t>          Double Replacement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CBFBD5-1BD1-40FB-A129-7397C3BD5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7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Titration</a:t>
            </a:r>
          </a:p>
        </p:txBody>
      </p:sp>
      <p:pic>
        <p:nvPicPr>
          <p:cNvPr id="3" name="Picture 2" descr="Titration vide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828800"/>
            <a:ext cx="28194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0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BBAFF-11C5-4053-B9B7-E081E3C6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 technique:</a:t>
            </a:r>
          </a:p>
        </p:txBody>
      </p:sp>
      <p:pic>
        <p:nvPicPr>
          <p:cNvPr id="3" name="Picture 12" descr="IMAGE SEFIMG/SEXP405.gif">
            <a:extLst>
              <a:ext uri="{FF2B5EF4-FFF2-40B4-BE49-F238E27FC236}">
                <a16:creationId xmlns:a16="http://schemas.microsoft.com/office/drawing/2014/main" id="{0CD06D59-2A53-4156-9FAA-318738ED5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4301663" cy="3371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46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42DB6-B48F-4E38-926A-5109DF0B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28194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Steps.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/>
              <a:t>Set up 2 </a:t>
            </a:r>
            <a:r>
              <a:rPr lang="en-US" dirty="0" err="1"/>
              <a:t>burets</a:t>
            </a:r>
            <a:r>
              <a:rPr lang="en-US" dirty="0"/>
              <a:t> using a stand and holder.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/>
              <a:t>Add acid in one </a:t>
            </a:r>
            <a:r>
              <a:rPr lang="en-US" dirty="0" err="1"/>
              <a:t>buret</a:t>
            </a:r>
            <a:r>
              <a:rPr lang="en-US" dirty="0"/>
              <a:t> #1 (standard solution) and base in </a:t>
            </a:r>
            <a:r>
              <a:rPr lang="en-US" dirty="0" err="1"/>
              <a:t>buret</a:t>
            </a:r>
            <a:r>
              <a:rPr lang="en-US" dirty="0"/>
              <a:t> #2 to a point and record the point looking at the bottom of the meniscus.  This is the start point for measuring volume.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/>
              <a:t>Slowly add the base to a flask (less volume is better) and record the volume used.  Warning……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/>
              <a:t>Add a few drops of indicator (clear)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07902C-B56B-4E4F-9D89-AFD3977E4B88}"/>
              </a:ext>
            </a:extLst>
          </p:cNvPr>
          <p:cNvSpPr txBox="1">
            <a:spLocks/>
          </p:cNvSpPr>
          <p:nvPr/>
        </p:nvSpPr>
        <p:spPr>
          <a:xfrm>
            <a:off x="685800" y="3124200"/>
            <a:ext cx="6347714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1191006" lvl="2" indent="-514350">
              <a:buFont typeface="Wingdings 3" charset="2"/>
              <a:buAutoNum type="arabicPeriod" startAt="5"/>
            </a:pPr>
            <a:r>
              <a:rPr lang="en-US" dirty="0"/>
              <a:t>Place flask under </a:t>
            </a:r>
            <a:r>
              <a:rPr lang="en-US" dirty="0" err="1"/>
              <a:t>buret</a:t>
            </a:r>
            <a:r>
              <a:rPr lang="en-US" dirty="0"/>
              <a:t> #2 (Base)</a:t>
            </a:r>
          </a:p>
          <a:p>
            <a:pPr marL="1191006" lvl="2" indent="-514350">
              <a:buFont typeface="Wingdings 3" charset="2"/>
              <a:buAutoNum type="arabicPeriod" startAt="5"/>
            </a:pPr>
            <a:r>
              <a:rPr lang="en-US" dirty="0"/>
              <a:t>Slowly add base to flask (watch for a color change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pale pink</a:t>
            </a:r>
            <a:r>
              <a:rPr lang="en-US" dirty="0"/>
              <a:t>)  </a:t>
            </a:r>
            <a:r>
              <a:rPr lang="en-US" b="1" dirty="0"/>
              <a:t>***Do not go past the end point</a:t>
            </a:r>
            <a:r>
              <a:rPr lang="en-US" dirty="0"/>
              <a:t>!</a:t>
            </a:r>
          </a:p>
          <a:p>
            <a:pPr marL="1191006" lvl="2" indent="-514350">
              <a:buFont typeface="Wingdings 3" charset="2"/>
              <a:buAutoNum type="arabicPeriod" startAt="5"/>
            </a:pPr>
            <a:r>
              <a:rPr lang="en-US" dirty="0"/>
              <a:t>Record the volume used.****Warning……..</a:t>
            </a:r>
          </a:p>
          <a:p>
            <a:pPr marL="1191006" lvl="2" indent="-514350">
              <a:buFont typeface="Wingdings 3" charset="2"/>
              <a:buAutoNum type="arabicPeriod" startAt="5"/>
            </a:pPr>
            <a:r>
              <a:rPr lang="en-US" dirty="0"/>
              <a:t>Insert numbers into the equation!</a:t>
            </a:r>
          </a:p>
          <a:p>
            <a:pPr marL="1191006" lvl="2" indent="-514350">
              <a:buFont typeface="+mj-lt"/>
              <a:buAutoNum type="arabicPeriod"/>
            </a:pPr>
            <a:endParaRPr lang="en-US" dirty="0"/>
          </a:p>
          <a:p>
            <a:pPr marL="1191006" lvl="2" indent="-514350">
              <a:buFont typeface="+mj-lt"/>
              <a:buAutoNum type="arabicPeriod"/>
            </a:pPr>
            <a:endParaRPr lang="en-US" dirty="0"/>
          </a:p>
          <a:p>
            <a:pPr marL="1191006" lvl="2" indent="-514350">
              <a:buFont typeface="Wingdings 3" charset="2"/>
              <a:buNone/>
            </a:pPr>
            <a:r>
              <a:rPr lang="en-US" b="1" dirty="0"/>
              <a:t>              (#H)  M</a:t>
            </a:r>
            <a:r>
              <a:rPr lang="en-US" b="1" baseline="-25000" dirty="0"/>
              <a:t>A</a:t>
            </a:r>
            <a:r>
              <a:rPr lang="en-US" b="1" dirty="0"/>
              <a:t>V</a:t>
            </a:r>
            <a:r>
              <a:rPr lang="en-US" b="1" baseline="-25000" dirty="0"/>
              <a:t>A</a:t>
            </a:r>
            <a:r>
              <a:rPr lang="en-US" b="1" dirty="0"/>
              <a:t> = M</a:t>
            </a:r>
            <a:r>
              <a:rPr lang="en-US" b="1" baseline="-25000" dirty="0"/>
              <a:t>B</a:t>
            </a:r>
            <a:r>
              <a:rPr lang="en-US" b="1" dirty="0"/>
              <a:t>V</a:t>
            </a:r>
            <a:r>
              <a:rPr lang="en-US" b="1" baseline="-25000" dirty="0"/>
              <a:t>B</a:t>
            </a:r>
            <a:r>
              <a:rPr lang="en-US" b="1" dirty="0"/>
              <a:t> (#OH)</a:t>
            </a:r>
          </a:p>
          <a:p>
            <a:pPr marL="1191006" lvl="2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442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Acid and Base Reactions </vt:lpstr>
      <vt:lpstr>Conjugate Acid-Base Pair Bronsted - Lowery </vt:lpstr>
      <vt:lpstr>Conjugate acid-base pairs </vt:lpstr>
      <vt:lpstr>Examples:</vt:lpstr>
      <vt:lpstr>The Neutralization Reaction</vt:lpstr>
      <vt:lpstr>PowerPoint Presentation</vt:lpstr>
      <vt:lpstr>Titration</vt:lpstr>
      <vt:lpstr>Titration technique:</vt:lpstr>
      <vt:lpstr>Steps. Set up 2 burets using a stand and holder. Add acid in one buret #1 (standard solution) and base in buret #2 to a point and record the point looking at the bottom of the meniscus.  This is the start point for measuring volume. Slowly add the base to a flask (less volume is better) and record the volume used.  Warning…… Add a few drops of indicator (clear) </vt:lpstr>
      <vt:lpstr>Titration and Calculations</vt:lpstr>
      <vt:lpstr>The Hydrolysis of a Salt           The Reverse Reaction</vt:lpstr>
      <vt:lpstr>Are all salts neutrals?</vt:lpstr>
      <vt:lpstr>pH Scale</vt:lpstr>
      <vt:lpstr>Kw,pH,pOH Calculations</vt:lpstr>
      <vt:lpstr>Formulas to know:</vt:lpstr>
      <vt:lpstr>How does pH work?</vt:lpstr>
      <vt:lpstr>PowerPoint Presentation</vt:lpstr>
      <vt:lpstr>Examples:</vt:lpstr>
      <vt:lpstr>Advanced level: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and Base Reactions </dc:title>
  <dc:creator>Amy Gaon</dc:creator>
  <cp:lastModifiedBy>Amy Gaon</cp:lastModifiedBy>
  <cp:revision>2</cp:revision>
  <dcterms:created xsi:type="dcterms:W3CDTF">2020-04-13T14:50:40Z</dcterms:created>
  <dcterms:modified xsi:type="dcterms:W3CDTF">2020-04-13T15:08:30Z</dcterms:modified>
</cp:coreProperties>
</file>